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65"/>
  </p:notesMasterIdLst>
  <p:sldIdLst>
    <p:sldId id="256" r:id="rId2"/>
    <p:sldId id="257" r:id="rId3"/>
    <p:sldId id="258" r:id="rId4"/>
    <p:sldId id="259" r:id="rId5"/>
    <p:sldId id="260" r:id="rId6"/>
    <p:sldId id="318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31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1" r:id="rId39"/>
    <p:sldId id="292" r:id="rId40"/>
    <p:sldId id="293" r:id="rId41"/>
    <p:sldId id="294" r:id="rId42"/>
    <p:sldId id="295" r:id="rId43"/>
    <p:sldId id="296" r:id="rId44"/>
    <p:sldId id="297" r:id="rId45"/>
    <p:sldId id="298" r:id="rId46"/>
    <p:sldId id="299" r:id="rId47"/>
    <p:sldId id="300" r:id="rId48"/>
    <p:sldId id="301" r:id="rId49"/>
    <p:sldId id="302" r:id="rId50"/>
    <p:sldId id="303" r:id="rId51"/>
    <p:sldId id="304" r:id="rId52"/>
    <p:sldId id="305" r:id="rId53"/>
    <p:sldId id="306" r:id="rId54"/>
    <p:sldId id="307" r:id="rId55"/>
    <p:sldId id="308" r:id="rId56"/>
    <p:sldId id="309" r:id="rId57"/>
    <p:sldId id="310" r:id="rId58"/>
    <p:sldId id="311" r:id="rId59"/>
    <p:sldId id="312" r:id="rId60"/>
    <p:sldId id="314" r:id="rId61"/>
    <p:sldId id="313" r:id="rId62"/>
    <p:sldId id="316" r:id="rId63"/>
    <p:sldId id="317" r:id="rId64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66" roundtripDataSignature="AMtx7mjFFP4jjVgZ/P614NNn2fzPGrvJG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4F92660A-41AD-402F-A4BB-17B1C0EB0429}">
  <a:tblStyle styleId="{4F92660A-41AD-402F-A4BB-17B1C0EB0429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customschemas.google.com/relationships/presentationmetadata" Target="metadata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31beb14d96a_1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g31beb14d96a_1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31beb14d96a_1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Google Shape;166;g31beb14d96a_1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31beb14d96a_1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Google Shape;173;g31beb14d96a_1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31c3918784f_1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181;g31c3918784f_1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31c3918784f_1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31c3918784f_1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31c3918784f_1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31c3918784f_1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31c3918784f_1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Google Shape;201;g31c3918784f_1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31c3918784f_1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Google Shape;208;g31c3918784f_1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31c3918784f_1_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" name="Google Shape;215;g31c3918784f_1_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31c3918784f_1_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" name="Google Shape;222;g31c3918784f_1_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31c3918784f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" name="Google Shape;243;g31c3918784f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31c3918784f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" name="Google Shape;243;g31c3918784f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31c3918784f_1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" name="Google Shape;252;g31c3918784f_1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Google Shape;270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31c3918784f_1_1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g31c3918784f_1_1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g31c3918784f_1_1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7" name="Google Shape;307;g31c3918784f_1_1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6" name="Google Shape;316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2" name="Google Shape;322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3" name="Google Shape;333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1" name="Google Shape;341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8" name="Google Shape;348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6" name="Google Shape;356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5" name="Google Shape;365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8" name="Google Shape;378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1" name="Google Shape;391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0" name="Google Shape;400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2" name="Google Shape;412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1" name="Google Shape;421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3" name="Google Shape;433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p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4" name="Google Shape;444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p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2" name="Google Shape;452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p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5" name="Google Shape;475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p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4" name="Google Shape;484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6" name="Google Shape;496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p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5" name="Google Shape;505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p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5" name="Google Shape;515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p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3" name="Google Shape;523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p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1" name="Google Shape;531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p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0" name="Google Shape;540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p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9" name="Google Shape;549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563;p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4" name="Google Shape;564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p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3" name="Google Shape;573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300231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31beb14d96a_1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g31beb14d96a_1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2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4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44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44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5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53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5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5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5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54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54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5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5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5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4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7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47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4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4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4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4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48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4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4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4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49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49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49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49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49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4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4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4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5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5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5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5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5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51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51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5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5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5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52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52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52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5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4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4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kwh.9u1.net/Services/Orthopaedics-And-Traumatology.html?lang=en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kwh.9u1.net/Services/Paediatrics-And-Adolescent-Medicine.html?lang=en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kwh.9u1.net/Services/Medical-Social-Service.html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hyperlink" Target="https://kwh.9u1.net/Services/Health-Promotion-Centre.html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kwh.9u1.net/Services/Prosthetics-Orthotics.html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kwh.9u1.net/Services/Medicine-And-Geriatrics.html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kwh.9u1.net/Services/Medicine-And-Geriatrics.html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kwh.9u1.net/Services/Medicine-And-Geriatrics.html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kwh.9u1.net/Services/Medicine-And-Geriatrics.html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kwh.9u1.net/Services/Medicine-And-Geriatrics.html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kwh.9u1.net/Services/Medicine-And-Geriatrics.html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hyperlink" Target="https://www21.ha.org.hk/smartpatient/SPW/zh-cn/Home/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21.ha.org.hk/smartpatient/SPW/zh-HK/Home/" TargetMode="External"/><Relationship Id="rId5" Type="http://schemas.openxmlformats.org/officeDocument/2006/relationships/hyperlink" Target="https://www21.ha.org.hk/smartpatient/SPW/en-us/Home/" TargetMode="External"/><Relationship Id="rId4" Type="http://schemas.openxmlformats.org/officeDocument/2006/relationships/image" Target="../media/image2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kwh.9u1.net/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kwh.9u1.net/Services/Out-Patient-Services.html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kwh.9u1.net/Services/Anaesthesiology-Operating-Theatre-Services.html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kwh.9u1.net/Services/Occupational-Therapy.html?lang=en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hyperlink" Target="https://docs.google.com/document/d/1m7jOu4cK5lZlDAAcno5X3oldcUBfpUpk/edit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kwh.9u1.net/Organization-Structure.html" TargetMode="Externa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8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kwh.9u1.net/Awards.html" TargetMode="Externa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hyperlink" Target="https://drive.google.com/drive/u/2/folders/1DR5mX6Ow5nJGT_IRyqF5b9MUjbirhcbv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kwh.9u1.net/Emergency.html" TargetMode="Externa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kwh.9u1.net/Emergency.html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kwh.9u1.net/In-patients.html?lang=en" TargetMode="Externa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kwh.9u1.net/In-patients.html?lang=en" TargetMode="Externa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kwh.9u1.net/Specialist-Out-patient.html?lang=en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kwh.9u1.net/Services/Dentistry-And-Maxillofacial-Surgery.html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kwh.9u1.net/Specialist-Out-patient.html?lang=en" TargetMode="Externa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ha.org.hk/visitor/ha_visitor_index.asp?Content_ID=248298&amp;Lang=CHIB5&amp;Dimension=100&amp;Parent_ID=10053&amp;Ver=HTML" TargetMode="External"/><Relationship Id="rId4" Type="http://schemas.openxmlformats.org/officeDocument/2006/relationships/hyperlink" Target="https://kwh.9u1.net/Specialist-Out-patient.html?lang=en" TargetMode="Externa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kwh.9u1.net/Visitors.html?lang=en" TargetMode="External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s://kwh.9u1.net/Visitors.html?lang=en" TargetMode="External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s://kwh.9u1.net/Visitors.html?lang=en" TargetMode="External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kwh.9u1.net/Visitors.html?lang=en" TargetMode="Externa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kwh.9u1.net/Visitors.html?lang=en" TargetMode="Externa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s://kwh.9u1.net/Services/Dietetics.html" TargetMode="External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kwh.9u1.net/Services/Medical-Social-Service.html?lang=hk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kwh.9u1.net/Services/Podiatry.html" TargetMode="Externa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s://kwh.9u1.net/Services/Department-of-Diagnostic-and-Interventional-Radiology.html" TargetMode="External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s://kwh.9u1.net/Services/Department-of-Diagnostic-and-Interventional-Radiology.html" TargetMode="External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s://kwh.9u1.net/Services/Anaesthesiology-Operating-Theatre-Services.html" TargetMode="External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kwh.9u1.net/Services/Neurosurgery.html" TargetMode="Externa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kwh.9u1.net/Services/Obstetrics-And-Gynaecology.html" TargetMode="Externa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kwh.9u1.net/Services/Orthopaedics-And-Traumatology.html" TargetMode="Externa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kwh.9u1.net/Services/Surgery.html" TargetMode="Externa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kwh.9u1.net/Services/Surgery.html" TargetMode="Externa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kwh.9u1.net/Services/Integrated-Chinese-Western-Medicine.html" TargetMode="Externa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kwh.9u1.net/Services/Integrated-Chinese-Western-Medicine.html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kwh.9u1.net/Services/Podiatry.html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hyperlink" Target="https://kwh.9u1.net/Our-Services.html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hyperlink" Target="mailto:kwh.enquiry@ha.org.hk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png"/><Relationship Id="rId4" Type="http://schemas.openxmlformats.org/officeDocument/2006/relationships/image" Target="../media/image72.jpe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hyperlink" Target="https://www.google.com/business/faq/" TargetMode="External"/><Relationship Id="rId7" Type="http://schemas.openxmlformats.org/officeDocument/2006/relationships/image" Target="../media/image75.png"/><Relationship Id="rId2" Type="http://schemas.openxmlformats.org/officeDocument/2006/relationships/hyperlink" Target="https://support.google.com/business?sjid=4038118222477170983-AP#topic=4596754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hyperlink" Target="https://support.google.com/business/contact/gmb_3p_complaints?sjid=4038118222477170983-AP" TargetMode="External"/><Relationship Id="rId4" Type="http://schemas.openxmlformats.org/officeDocument/2006/relationships/hyperlink" Target="https://support.google.com/business/answer/3039617?sjid=4038118222477170983-AP#zippy=%2Ccontact-number-issue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kwh.9u1.net/Services/Neurosurgery.html" TargetMode="External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kwh.9u1.net/Services/Medicine-And-Geriatrics.html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rPr lang="en-US"/>
              <a:t>Corrections Point for</a:t>
            </a:r>
            <a:br>
              <a:rPr lang="en-US"/>
            </a:br>
            <a:r>
              <a:rPr lang="en-US"/>
              <a:t>KWH Internet Revamp</a:t>
            </a:r>
            <a:endParaRPr/>
          </a:p>
        </p:txBody>
      </p:sp>
      <p:sp>
        <p:nvSpPr>
          <p:cNvPr id="85" name="Google Shape;85;p1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rPr lang="en-US" sz="2000"/>
              <a:t>頁面仍存在水印圖片, 請指示:</a:t>
            </a:r>
            <a:br>
              <a:rPr lang="en-US" sz="2000" u="sng">
                <a:solidFill>
                  <a:schemeClr val="hlink"/>
                </a:solidFill>
                <a:hlinkClick r:id="rId3"/>
              </a:rPr>
            </a:br>
            <a:r>
              <a:rPr lang="en-US" sz="2000" u="sng">
                <a:solidFill>
                  <a:schemeClr val="hlink"/>
                </a:solidFill>
                <a:hlinkClick r:id="rId3"/>
              </a:rPr>
              <a:t>https://kwh.9u1.net/Services/Orthopaedics-And-Traumatology.html?lang=en</a:t>
            </a:r>
            <a:r>
              <a:rPr lang="en-US" sz="2000"/>
              <a:t> </a:t>
            </a:r>
            <a:endParaRPr sz="2000"/>
          </a:p>
        </p:txBody>
      </p:sp>
      <p:pic>
        <p:nvPicPr>
          <p:cNvPr id="148" name="Google Shape;148;p5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718126" y="1825625"/>
            <a:ext cx="5707841" cy="28684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096000" y="3860110"/>
            <a:ext cx="5806433" cy="2565304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5"/>
          <p:cNvSpPr txBox="1"/>
          <p:nvPr/>
        </p:nvSpPr>
        <p:spPr>
          <a:xfrm>
            <a:off x="6912529" y="2221401"/>
            <a:ext cx="2726422" cy="3693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Await for user reply</a:t>
            </a:r>
            <a:endParaRPr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29DB05AB-7751-472C-AFD5-917A8AF84AF8}"/>
              </a:ext>
            </a:extLst>
          </p:cNvPr>
          <p:cNvSpPr/>
          <p:nvPr/>
        </p:nvSpPr>
        <p:spPr>
          <a:xfrm>
            <a:off x="9594850" y="142240"/>
            <a:ext cx="1980565" cy="56070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已知悉</a:t>
            </a:r>
            <a:r>
              <a:rPr lang="en-US" altLang="zh-TW" dirty="0"/>
              <a:t>, </a:t>
            </a:r>
            <a:r>
              <a:rPr lang="zh-TW" altLang="en-US" dirty="0"/>
              <a:t>暫不需修改</a:t>
            </a:r>
            <a:endParaRPr lang="zh-CN" altLang="en-US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rPr lang="en-US" sz="2000" u="sng">
                <a:solidFill>
                  <a:schemeClr val="hlink"/>
                </a:solidFill>
                <a:hlinkClick r:id="rId3"/>
              </a:rPr>
              <a:t>https://kwh.9u1.net/Services/Paediatrics-And-Adolescent-Medicine.html?lang=en</a:t>
            </a:r>
            <a:br>
              <a:rPr lang="en-US" sz="2000"/>
            </a:br>
            <a:r>
              <a:rPr lang="en-US" sz="2000"/>
              <a:t>有待確應標題或圖片是否正確</a:t>
            </a:r>
            <a:endParaRPr sz="2000"/>
          </a:p>
        </p:txBody>
      </p:sp>
      <p:pic>
        <p:nvPicPr>
          <p:cNvPr id="156" name="Google Shape;156;p6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1605538" y="1825625"/>
            <a:ext cx="8980924" cy="4351338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6"/>
          <p:cNvSpPr txBox="1"/>
          <p:nvPr/>
        </p:nvSpPr>
        <p:spPr>
          <a:xfrm>
            <a:off x="5931017" y="4194495"/>
            <a:ext cx="2726422" cy="3693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User confirmed ok</a:t>
            </a:r>
            <a:endParaRPr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0468A601-97B6-4044-B809-B851685D3ECA}"/>
              </a:ext>
            </a:extLst>
          </p:cNvPr>
          <p:cNvSpPr/>
          <p:nvPr/>
        </p:nvSpPr>
        <p:spPr>
          <a:xfrm>
            <a:off x="9594850" y="142240"/>
            <a:ext cx="1980565" cy="56070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已知悉</a:t>
            </a:r>
            <a:r>
              <a:rPr lang="en-US" altLang="zh-TW" dirty="0"/>
              <a:t>, </a:t>
            </a:r>
            <a:r>
              <a:rPr lang="zh-TW" altLang="en-US" dirty="0"/>
              <a:t>暫不需修改</a:t>
            </a:r>
            <a:endParaRPr lang="zh-CN" altLang="en-US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31beb14d96a_1_10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rPr lang="en-US"/>
              <a:t>回覆部分</a:t>
            </a:r>
            <a:endParaRPr/>
          </a:p>
        </p:txBody>
      </p:sp>
      <p:sp>
        <p:nvSpPr>
          <p:cNvPr id="163" name="Google Shape;163;g31beb14d96a_1_10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/>
              <a:t>2024-12-04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31beb14d96a_1_1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u="sng">
                <a:solidFill>
                  <a:schemeClr val="hlink"/>
                </a:solidFill>
                <a:hlinkClick r:id="rId3"/>
              </a:rPr>
              <a:t>https://kwh.9u1.net/Services/Medical-Social-Service.html</a:t>
            </a:r>
            <a:r>
              <a:rPr lang="en-US" sz="3200"/>
              <a:t> </a:t>
            </a:r>
            <a:endParaRPr sz="32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u="sng">
                <a:solidFill>
                  <a:schemeClr val="hlink"/>
                </a:solidFill>
                <a:hlinkClick r:id="rId4"/>
              </a:rPr>
              <a:t>https://kwh.9u1.net/Services/Health-Promotion-Centre.html</a:t>
            </a:r>
            <a:r>
              <a:rPr lang="en-US" sz="3200"/>
              <a:t> </a:t>
            </a:r>
            <a:endParaRPr sz="3200"/>
          </a:p>
        </p:txBody>
      </p:sp>
      <p:sp>
        <p:nvSpPr>
          <p:cNvPr id="169" name="Google Shape;169;g31beb14d96a_1_1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70" name="Google Shape;170;g31beb14d96a_1_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08175" y="2221225"/>
            <a:ext cx="9415675" cy="3861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31beb14d96a_1_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u="sng">
                <a:solidFill>
                  <a:schemeClr val="hlink"/>
                </a:solidFill>
                <a:hlinkClick r:id="rId3"/>
              </a:rPr>
              <a:t>https://kwh.9u1.net/Services/Prosthetics-Orthotics.html</a:t>
            </a:r>
            <a:r>
              <a:rPr lang="en-US" sz="3200"/>
              <a:t> </a:t>
            </a:r>
            <a:endParaRPr sz="3200"/>
          </a:p>
        </p:txBody>
      </p:sp>
      <p:sp>
        <p:nvSpPr>
          <p:cNvPr id="176" name="Google Shape;176;g31beb14d96a_1_2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更換圖片</a:t>
            </a:r>
            <a:endParaRPr/>
          </a:p>
        </p:txBody>
      </p:sp>
      <p:pic>
        <p:nvPicPr>
          <p:cNvPr id="177" name="Google Shape;177;g31beb14d96a_1_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41224" y="2607175"/>
            <a:ext cx="5894300" cy="2788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g31beb14d96a_1_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38198" y="2575948"/>
            <a:ext cx="5306376" cy="4016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31c3918784f_1_20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rPr lang="en-US"/>
              <a:t>回覆部分</a:t>
            </a:r>
            <a:endParaRPr/>
          </a:p>
        </p:txBody>
      </p:sp>
      <p:sp>
        <p:nvSpPr>
          <p:cNvPr id="184" name="Google Shape;184;g31c3918784f_1_20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/>
              <a:t>2024-12-05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31c3918784f_1_2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u="sng" dirty="0">
                <a:solidFill>
                  <a:schemeClr val="hlink"/>
                </a:solidFill>
                <a:hlinkClick r:id="rId3"/>
              </a:rPr>
              <a:t>https://kwh.9u1.net/Services/Medicine-And-Geriatrics.html</a:t>
            </a:r>
            <a:r>
              <a:rPr lang="en-US" sz="3200" dirty="0"/>
              <a:t> </a:t>
            </a:r>
            <a:endParaRPr sz="3200" dirty="0"/>
          </a:p>
        </p:txBody>
      </p:sp>
      <p:sp>
        <p:nvSpPr>
          <p:cNvPr id="190" name="Google Shape;190;g31c3918784f_1_25"/>
          <p:cNvSpPr txBox="1">
            <a:spLocks noGrp="1"/>
          </p:cNvSpPr>
          <p:nvPr>
            <p:ph type="body" idx="1"/>
          </p:nvPr>
        </p:nvSpPr>
        <p:spPr>
          <a:xfrm>
            <a:off x="544875" y="1588175"/>
            <a:ext cx="4858800" cy="435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400" b="1">
                <a:solidFill>
                  <a:srgbClr val="70AD47"/>
                </a:solidFill>
              </a:rPr>
              <a:t>Geriatric Day Hospital,</a:t>
            </a:r>
            <a:endParaRPr sz="1400" b="1">
              <a:solidFill>
                <a:srgbClr val="70AD47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400" b="1">
                <a:solidFill>
                  <a:srgbClr val="70AD47"/>
                </a:solidFill>
              </a:rPr>
              <a:t>Dementia Community Support Scheme,</a:t>
            </a:r>
            <a:endParaRPr sz="1400" b="1">
              <a:solidFill>
                <a:srgbClr val="70AD47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400" b="1">
                <a:solidFill>
                  <a:srgbClr val="70AD47"/>
                </a:solidFill>
              </a:rPr>
              <a:t>Community Geriatric Assessment Service,</a:t>
            </a:r>
            <a:endParaRPr sz="1400" b="1">
              <a:solidFill>
                <a:srgbClr val="70AD47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400" b="1">
                <a:solidFill>
                  <a:srgbClr val="70AD47"/>
                </a:solidFill>
              </a:rPr>
              <a:t>Integrated Care and Discharge Support to Elderly Patient</a:t>
            </a:r>
            <a:endParaRPr sz="1400" b="1">
              <a:solidFill>
                <a:srgbClr val="70AD47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/>
              <a:t>3/F</a:t>
            </a:r>
            <a:endParaRPr/>
          </a:p>
        </p:txBody>
      </p:sp>
      <p:pic>
        <p:nvPicPr>
          <p:cNvPr id="191" name="Google Shape;191;g31c3918784f_1_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75475" y="1446275"/>
            <a:ext cx="8785875" cy="4783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31c3918784f_1_3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u="sng">
                <a:solidFill>
                  <a:schemeClr val="hlink"/>
                </a:solidFill>
                <a:hlinkClick r:id="rId3"/>
              </a:rPr>
              <a:t>https://kwh.9u1.net/Services/Medicine-And-Geriatrics.html</a:t>
            </a:r>
            <a:r>
              <a:rPr lang="en-US" sz="3200"/>
              <a:t> </a:t>
            </a:r>
            <a:endParaRPr sz="3200"/>
          </a:p>
        </p:txBody>
      </p:sp>
      <p:sp>
        <p:nvSpPr>
          <p:cNvPr id="197" name="Google Shape;197;g31c3918784f_1_3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400"/>
              <a:t>Geriatrics Clinic, Memory Clinic, Osteoporosis Clinic, Continence Clinic</a:t>
            </a:r>
            <a:endParaRPr sz="140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98" name="Google Shape;198;g31c3918784f_1_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8075" y="2207275"/>
            <a:ext cx="7101550" cy="44933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31c3918784f_1_4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u="sng" dirty="0">
                <a:solidFill>
                  <a:schemeClr val="hlink"/>
                </a:solidFill>
                <a:hlinkClick r:id="rId3"/>
              </a:rPr>
              <a:t>https://kwh.9u1.net/Services/Medicine-And-Geriatrics.html</a:t>
            </a:r>
            <a:r>
              <a:rPr lang="en-US" sz="3200" dirty="0"/>
              <a:t> </a:t>
            </a:r>
            <a:endParaRPr sz="3200" dirty="0"/>
          </a:p>
        </p:txBody>
      </p:sp>
      <p:sp>
        <p:nvSpPr>
          <p:cNvPr id="204" name="Google Shape;204;g31c3918784f_1_43"/>
          <p:cNvSpPr txBox="1">
            <a:spLocks noGrp="1"/>
          </p:cNvSpPr>
          <p:nvPr>
            <p:ph type="body" idx="1"/>
          </p:nvPr>
        </p:nvSpPr>
        <p:spPr>
          <a:xfrm>
            <a:off x="838200" y="1602125"/>
            <a:ext cx="10515600" cy="435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1800" b="1">
                <a:latin typeface="Arial"/>
                <a:ea typeface="Arial"/>
                <a:cs typeface="Arial"/>
                <a:sym typeface="Arial"/>
              </a:rPr>
              <a:t>繁體中文&amp;简体中文:</a:t>
            </a:r>
            <a:r>
              <a:rPr lang="en-US" sz="2300"/>
              <a:t>老人科</a:t>
            </a:r>
            <a:endParaRPr sz="3700"/>
          </a:p>
        </p:txBody>
      </p:sp>
      <p:pic>
        <p:nvPicPr>
          <p:cNvPr id="205" name="Google Shape;205;g31c3918784f_1_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38200" y="2263500"/>
            <a:ext cx="10190645" cy="4325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31c3918784f_1_5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u="sng">
                <a:solidFill>
                  <a:schemeClr val="hlink"/>
                </a:solidFill>
                <a:hlinkClick r:id="rId3"/>
              </a:rPr>
              <a:t>https://kwh.9u1.net/Services/Medicine-And-Geriatrics.html</a:t>
            </a:r>
            <a:r>
              <a:rPr lang="en-US" sz="3200"/>
              <a:t> </a:t>
            </a:r>
            <a:endParaRPr sz="3200"/>
          </a:p>
        </p:txBody>
      </p:sp>
      <p:sp>
        <p:nvSpPr>
          <p:cNvPr id="211" name="Google Shape;211;g31c3918784f_1_52"/>
          <p:cNvSpPr txBox="1">
            <a:spLocks noGrp="1"/>
          </p:cNvSpPr>
          <p:nvPr>
            <p:ph type="body" idx="1"/>
          </p:nvPr>
        </p:nvSpPr>
        <p:spPr>
          <a:xfrm>
            <a:off x="586775" y="1690825"/>
            <a:ext cx="10515600" cy="435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latin typeface="Arial"/>
                <a:ea typeface="Arial"/>
                <a:cs typeface="Arial"/>
                <a:sym typeface="Arial"/>
              </a:rPr>
              <a:t>繁體中文:</a:t>
            </a:r>
            <a:endParaRPr sz="1800" b="1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老人科日間醫院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智友醫社同行計劃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社區老人評估服務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支援長者離院綜合服務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latin typeface="Arial"/>
                <a:ea typeface="Arial"/>
                <a:cs typeface="Arial"/>
                <a:sym typeface="Arial"/>
              </a:rPr>
              <a:t>简体中文:</a:t>
            </a:r>
            <a:endParaRPr sz="1800" b="1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老人科日间医院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智友医社同行计划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社区老人评估服务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支援长者离院综合服务</a:t>
            </a:r>
            <a:endParaRPr sz="140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sz="1400"/>
          </a:p>
        </p:txBody>
      </p:sp>
      <p:pic>
        <p:nvPicPr>
          <p:cNvPr id="212" name="Google Shape;212;g31c3918784f_1_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69575" y="1438500"/>
            <a:ext cx="9930925" cy="52981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rPr lang="en-US"/>
              <a:t>優先處理部分</a:t>
            </a:r>
            <a:endParaRPr/>
          </a:p>
        </p:txBody>
      </p:sp>
      <p:sp>
        <p:nvSpPr>
          <p:cNvPr id="91" name="Google Shape;91;p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31c3918784f_1_6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u="sng">
                <a:solidFill>
                  <a:schemeClr val="hlink"/>
                </a:solidFill>
                <a:hlinkClick r:id="rId3"/>
              </a:rPr>
              <a:t>https://kwh.9u1.net/Services/Medicine-And-Geriatrics.html</a:t>
            </a:r>
            <a:r>
              <a:rPr lang="en-US" sz="3200"/>
              <a:t> </a:t>
            </a:r>
            <a:endParaRPr sz="3200"/>
          </a:p>
        </p:txBody>
      </p:sp>
      <p:sp>
        <p:nvSpPr>
          <p:cNvPr id="218" name="Google Shape;218;g31c3918784f_1_61"/>
          <p:cNvSpPr txBox="1">
            <a:spLocks noGrp="1"/>
          </p:cNvSpPr>
          <p:nvPr>
            <p:ph type="body" idx="1"/>
          </p:nvPr>
        </p:nvSpPr>
        <p:spPr>
          <a:xfrm>
            <a:off x="586775" y="1690825"/>
            <a:ext cx="10515600" cy="435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latin typeface="Arial"/>
                <a:ea typeface="Arial"/>
                <a:cs typeface="Arial"/>
                <a:sym typeface="Arial"/>
              </a:rPr>
              <a:t>繁體中文:</a:t>
            </a:r>
            <a:endParaRPr sz="1800" b="1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長者急症護理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老人科日間醫院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遙距醫療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尿流動力學檢查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latin typeface="Arial"/>
                <a:ea typeface="Arial"/>
                <a:cs typeface="Arial"/>
                <a:sym typeface="Arial"/>
              </a:rPr>
              <a:t>简体中文:</a:t>
            </a:r>
            <a:endParaRPr sz="1800" b="1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长者急症护理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老人科日间医院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遥距医疗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尿流动力学检查</a:t>
            </a:r>
            <a:endParaRPr sz="1400"/>
          </a:p>
        </p:txBody>
      </p:sp>
      <p:pic>
        <p:nvPicPr>
          <p:cNvPr id="219" name="Google Shape;219;g31c3918784f_1_6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44900" y="1469448"/>
            <a:ext cx="9112100" cy="49706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31c3918784f_1_7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u="sng">
                <a:solidFill>
                  <a:schemeClr val="hlink"/>
                </a:solidFill>
                <a:hlinkClick r:id="rId3"/>
              </a:rPr>
              <a:t>https://kwh.9u1.net/Services/Medicine-And-Geriatrics.html</a:t>
            </a:r>
            <a:r>
              <a:rPr lang="en-US" sz="3200"/>
              <a:t> </a:t>
            </a:r>
            <a:endParaRPr sz="3200"/>
          </a:p>
        </p:txBody>
      </p:sp>
      <p:sp>
        <p:nvSpPr>
          <p:cNvPr id="225" name="Google Shape;225;g31c3918784f_1_70"/>
          <p:cNvSpPr txBox="1">
            <a:spLocks noGrp="1"/>
          </p:cNvSpPr>
          <p:nvPr>
            <p:ph type="body" idx="1"/>
          </p:nvPr>
        </p:nvSpPr>
        <p:spPr>
          <a:xfrm>
            <a:off x="593750" y="1404500"/>
            <a:ext cx="10515600" cy="435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latin typeface="Arial"/>
                <a:ea typeface="Arial"/>
                <a:cs typeface="Arial"/>
                <a:sym typeface="Arial"/>
              </a:rPr>
              <a:t>繁體中文: 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老人科門診、記憶門診、骨質疏鬆門診、理遺科門診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latin typeface="Arial"/>
                <a:ea typeface="Arial"/>
                <a:cs typeface="Arial"/>
                <a:sym typeface="Arial"/>
              </a:rPr>
              <a:t>简体中文: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 老人科门诊、记忆门诊、骨质疏松门诊、理遗科门诊</a:t>
            </a:r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6" name="Google Shape;226;g31c3918784f_1_7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8800" y="2116850"/>
            <a:ext cx="7923000" cy="48232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" name="Google Shape;245;g31c3918784f_1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94800" y="365125"/>
            <a:ext cx="2305050" cy="1190625"/>
          </a:xfrm>
          <a:prstGeom prst="rect">
            <a:avLst/>
          </a:prstGeom>
          <a:noFill/>
          <a:ln>
            <a:noFill/>
          </a:ln>
        </p:spPr>
      </p:pic>
      <p:sp>
        <p:nvSpPr>
          <p:cNvPr id="246" name="Google Shape;246;g31c3918784f_1_0"/>
          <p:cNvSpPr txBox="1"/>
          <p:nvPr/>
        </p:nvSpPr>
        <p:spPr>
          <a:xfrm>
            <a:off x="494200" y="887350"/>
            <a:ext cx="62085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7" name="Google Shape;247;g31c3918784f_1_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/>
              <a:t>這目錄的兩個選項排序更新為</a:t>
            </a:r>
            <a:endParaRPr sz="2800"/>
          </a:p>
        </p:txBody>
      </p:sp>
      <p:sp>
        <p:nvSpPr>
          <p:cNvPr id="248" name="Google Shape;248;g31c3918784f_1_0"/>
          <p:cNvSpPr txBox="1">
            <a:spLocks noGrp="1"/>
          </p:cNvSpPr>
          <p:nvPr>
            <p:ph type="body" idx="1"/>
          </p:nvPr>
        </p:nvSpPr>
        <p:spPr>
          <a:xfrm>
            <a:off x="838200" y="1753325"/>
            <a:ext cx="10515600" cy="4423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英文版</a:t>
            </a:r>
            <a:endParaRPr/>
          </a:p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-"/>
            </a:pPr>
            <a:r>
              <a:rPr lang="en-US"/>
              <a:t>General Enquiry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US"/>
              <a:t>Code on Access to Information</a:t>
            </a: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繁體中文版</a:t>
            </a:r>
            <a:endParaRPr/>
          </a:p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-"/>
            </a:pPr>
            <a:r>
              <a:rPr lang="en-US"/>
              <a:t>一般查詢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US"/>
              <a:t>公開資料守則</a:t>
            </a: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簡體中文版</a:t>
            </a:r>
            <a:endParaRPr/>
          </a:p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-"/>
            </a:pPr>
            <a:r>
              <a:rPr lang="en-US"/>
              <a:t>一般查詢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US"/>
              <a:t>公開資料守則</a:t>
            </a:r>
            <a:endParaRPr/>
          </a:p>
        </p:txBody>
      </p:sp>
      <p:sp>
        <p:nvSpPr>
          <p:cNvPr id="249" name="Google Shape;249;g31c3918784f_1_0"/>
          <p:cNvSpPr txBox="1"/>
          <p:nvPr/>
        </p:nvSpPr>
        <p:spPr>
          <a:xfrm>
            <a:off x="0" y="6239325"/>
            <a:ext cx="40227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2024-12-05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rPr lang="en-US"/>
              <a:t>更改部分</a:t>
            </a:r>
            <a:endParaRPr/>
          </a:p>
        </p:txBody>
      </p:sp>
      <p:sp>
        <p:nvSpPr>
          <p:cNvPr id="232" name="Google Shape;232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統一詞彙</a:t>
            </a:r>
            <a:endParaRPr/>
          </a:p>
        </p:txBody>
      </p:sp>
      <p:sp>
        <p:nvSpPr>
          <p:cNvPr id="238" name="Google Shape;238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 dirty="0" err="1"/>
              <a:t>星期</a:t>
            </a:r>
            <a:r>
              <a:rPr lang="en-US" dirty="0"/>
              <a:t>/周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Char char="-"/>
            </a:pPr>
            <a:r>
              <a:rPr lang="en-US" dirty="0" err="1"/>
              <a:t>繁體中文</a:t>
            </a:r>
            <a:r>
              <a:rPr lang="en-US" dirty="0"/>
              <a:t>: </a:t>
            </a:r>
            <a:r>
              <a:rPr lang="en-US" dirty="0" err="1"/>
              <a:t>星期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Char char="-"/>
            </a:pPr>
            <a:r>
              <a:rPr lang="en-US" dirty="0" err="1"/>
              <a:t>簡體中文</a:t>
            </a:r>
            <a:r>
              <a:rPr lang="en-US" dirty="0"/>
              <a:t>: 周</a:t>
            </a:r>
            <a:endParaRPr dirty="0"/>
          </a:p>
        </p:txBody>
      </p:sp>
      <p:sp>
        <p:nvSpPr>
          <p:cNvPr id="239" name="Google Shape;239;p8"/>
          <p:cNvSpPr txBox="1"/>
          <p:nvPr/>
        </p:nvSpPr>
        <p:spPr>
          <a:xfrm>
            <a:off x="4727643" y="365125"/>
            <a:ext cx="6626157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Calibri"/>
              <a:buNone/>
            </a:pPr>
            <a:r>
              <a:rPr lang="en-US" sz="4400" dirty="0" err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所有英文版文字對齊左邊</a:t>
            </a:r>
            <a:endParaRPr sz="44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40" name="Google Shape;240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42022" y="1390365"/>
            <a:ext cx="2029108" cy="203863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32E693D8-0FD0-4358-AFD0-BF039CD7C1B7}"/>
              </a:ext>
            </a:extLst>
          </p:cNvPr>
          <p:cNvSpPr/>
          <p:nvPr/>
        </p:nvSpPr>
        <p:spPr>
          <a:xfrm>
            <a:off x="9969622" y="15851"/>
            <a:ext cx="2130641" cy="1058347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請確應是否全個站所有文字都取消</a:t>
            </a:r>
            <a:r>
              <a:rPr lang="en-US" altLang="zh-TW" dirty="0"/>
              <a:t>text justify?</a:t>
            </a:r>
          </a:p>
          <a:p>
            <a:pPr algn="ctr"/>
            <a:endParaRPr lang="en-US" altLang="zh-HK" dirty="0"/>
          </a:p>
          <a:p>
            <a:pPr algn="ctr"/>
            <a:r>
              <a:rPr lang="en-US" altLang="zh-HK" dirty="0"/>
              <a:t>yes</a:t>
            </a:r>
            <a:endParaRPr lang="zh-HK" altLang="en-US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" name="Google Shape;245;g31c3918784f_1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94800" y="365125"/>
            <a:ext cx="2305050" cy="1190625"/>
          </a:xfrm>
          <a:prstGeom prst="rect">
            <a:avLst/>
          </a:prstGeom>
          <a:noFill/>
          <a:ln>
            <a:noFill/>
          </a:ln>
        </p:spPr>
      </p:pic>
      <p:sp>
        <p:nvSpPr>
          <p:cNvPr id="246" name="Google Shape;246;g31c3918784f_1_0"/>
          <p:cNvSpPr txBox="1"/>
          <p:nvPr/>
        </p:nvSpPr>
        <p:spPr>
          <a:xfrm>
            <a:off x="494200" y="887350"/>
            <a:ext cx="62085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7" name="Google Shape;247;g31c3918784f_1_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/>
              <a:t>這目錄的兩個選項排序更新為</a:t>
            </a:r>
            <a:endParaRPr sz="2800"/>
          </a:p>
        </p:txBody>
      </p:sp>
      <p:sp>
        <p:nvSpPr>
          <p:cNvPr id="248" name="Google Shape;248;g31c3918784f_1_0"/>
          <p:cNvSpPr txBox="1">
            <a:spLocks noGrp="1"/>
          </p:cNvSpPr>
          <p:nvPr>
            <p:ph type="body" idx="1"/>
          </p:nvPr>
        </p:nvSpPr>
        <p:spPr>
          <a:xfrm>
            <a:off x="838200" y="1753325"/>
            <a:ext cx="10515600" cy="4423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英文版</a:t>
            </a:r>
            <a:endParaRPr/>
          </a:p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-"/>
            </a:pPr>
            <a:r>
              <a:rPr lang="en-US"/>
              <a:t>General Enquiry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US"/>
              <a:t>Code on Access to Information</a:t>
            </a: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繁體中文版</a:t>
            </a:r>
            <a:endParaRPr/>
          </a:p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-"/>
            </a:pPr>
            <a:r>
              <a:rPr lang="en-US"/>
              <a:t>一般查詢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US"/>
              <a:t>公開資料守則</a:t>
            </a: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簡體中文版</a:t>
            </a:r>
            <a:endParaRPr/>
          </a:p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-"/>
            </a:pPr>
            <a:r>
              <a:rPr lang="en-US"/>
              <a:t>一般查詢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US"/>
              <a:t>公開資料守則</a:t>
            </a:r>
            <a:endParaRPr/>
          </a:p>
        </p:txBody>
      </p:sp>
      <p:sp>
        <p:nvSpPr>
          <p:cNvPr id="249" name="Google Shape;249;g31c3918784f_1_0"/>
          <p:cNvSpPr txBox="1"/>
          <p:nvPr/>
        </p:nvSpPr>
        <p:spPr>
          <a:xfrm>
            <a:off x="0" y="6239325"/>
            <a:ext cx="40227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2024-12-05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31c3918784f_1_12"/>
          <p:cNvSpPr txBox="1"/>
          <p:nvPr/>
        </p:nvSpPr>
        <p:spPr>
          <a:xfrm>
            <a:off x="494200" y="887350"/>
            <a:ext cx="62085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5" name="Google Shape;255;g31c3918784f_1_12"/>
          <p:cNvSpPr txBox="1">
            <a:spLocks noGrp="1"/>
          </p:cNvSpPr>
          <p:nvPr>
            <p:ph type="title"/>
          </p:nvPr>
        </p:nvSpPr>
        <p:spPr>
          <a:xfrm>
            <a:off x="2933475" y="302250"/>
            <a:ext cx="64581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/>
              <a:t>Logo合併為一，並只提供顯示功能</a:t>
            </a:r>
            <a:endParaRPr sz="2800"/>
          </a:p>
        </p:txBody>
      </p:sp>
      <p:pic>
        <p:nvPicPr>
          <p:cNvPr id="256" name="Google Shape;256;g31c3918784f_1_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3113" y="669825"/>
            <a:ext cx="1962150" cy="590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g31c3918784f_1_1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55525" y="1577825"/>
            <a:ext cx="1457325" cy="2876550"/>
          </a:xfrm>
          <a:prstGeom prst="rect">
            <a:avLst/>
          </a:prstGeom>
          <a:noFill/>
          <a:ln>
            <a:noFill/>
          </a:ln>
        </p:spPr>
      </p:pic>
      <p:sp>
        <p:nvSpPr>
          <p:cNvPr id="258" name="Google Shape;258;g31c3918784f_1_12"/>
          <p:cNvSpPr txBox="1"/>
          <p:nvPr/>
        </p:nvSpPr>
        <p:spPr>
          <a:xfrm>
            <a:off x="3106125" y="1683500"/>
            <a:ext cx="9260400" cy="19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更新Patient Education(病人健康教育)為鏈結: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英文版:		</a:t>
            </a:r>
            <a:r>
              <a:rPr lang="en-US" sz="22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5"/>
              </a:rPr>
              <a:t>https://www21.ha.org.hk/smartpatient/SPW/en-us/Home/</a:t>
            </a:r>
            <a:r>
              <a:rPr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繁體中文版:</a:t>
            </a:r>
            <a:r>
              <a:rPr lang="en-US" sz="22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6"/>
              </a:rPr>
              <a:t>https://www21.ha.org.hk/smartpatient/SPW/zh-HK/Home/</a:t>
            </a:r>
            <a:r>
              <a:rPr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簡體中文版:</a:t>
            </a:r>
            <a:r>
              <a:rPr lang="en-US" sz="22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7"/>
              </a:rPr>
              <a:t>https://www21.ha.org.hk/smartpatient/SPW/zh-cn/Home/</a:t>
            </a:r>
            <a:r>
              <a:rPr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9" name="Google Shape;259;g31c3918784f_1_12"/>
          <p:cNvSpPr txBox="1"/>
          <p:nvPr/>
        </p:nvSpPr>
        <p:spPr>
          <a:xfrm>
            <a:off x="0" y="6239325"/>
            <a:ext cx="40227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2024-12-05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rPr lang="en-US" sz="2400" u="sng">
                <a:solidFill>
                  <a:schemeClr val="hlink"/>
                </a:solidFill>
                <a:hlinkClick r:id="rId3"/>
              </a:rPr>
              <a:t>https://kwh.9u1.net/</a:t>
            </a:r>
            <a:r>
              <a:rPr lang="en-US" sz="2400"/>
              <a:t> </a:t>
            </a:r>
            <a:endParaRPr sz="2400"/>
          </a:p>
        </p:txBody>
      </p:sp>
      <p:sp>
        <p:nvSpPr>
          <p:cNvPr id="265" name="Google Shape;265;p9"/>
          <p:cNvSpPr txBox="1">
            <a:spLocks noGrp="1"/>
          </p:cNvSpPr>
          <p:nvPr>
            <p:ph type="body" idx="1"/>
          </p:nvPr>
        </p:nvSpPr>
        <p:spPr>
          <a:xfrm>
            <a:off x="6569242" y="3609473"/>
            <a:ext cx="4784558" cy="25674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/>
              <a:t>圖中頁面及首頁的News/Event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/>
              <a:t>顯示中文版內容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/>
              <a:t>標明為”Only Chinese Version”</a:t>
            </a:r>
            <a:endParaRPr/>
          </a:p>
        </p:txBody>
      </p:sp>
      <p:pic>
        <p:nvPicPr>
          <p:cNvPr id="266" name="Google Shape;266;p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59373" y="1431877"/>
            <a:ext cx="8554644" cy="18766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p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59373" y="3674879"/>
            <a:ext cx="4010585" cy="2019582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rPr lang="en-US" sz="2400" u="sng" dirty="0">
                <a:solidFill>
                  <a:schemeClr val="hlink"/>
                </a:solidFill>
                <a:hlinkClick r:id="rId3"/>
              </a:rPr>
              <a:t>https://kwh.9u1.net/Services/Out-Patient-Services.html</a:t>
            </a:r>
            <a:r>
              <a:rPr lang="en-US" sz="2400" dirty="0"/>
              <a:t> </a:t>
            </a:r>
            <a:endParaRPr sz="2400" dirty="0"/>
          </a:p>
        </p:txBody>
      </p:sp>
      <p:pic>
        <p:nvPicPr>
          <p:cNvPr id="273" name="Google Shape;273;p10"/>
          <p:cNvPicPr preferRelativeResize="0"/>
          <p:nvPr/>
        </p:nvPicPr>
        <p:blipFill rotWithShape="1">
          <a:blip r:embed="rId4">
            <a:alphaModFix/>
          </a:blip>
          <a:srcRect l="4598" t="25004" r="72309" b="27860"/>
          <a:stretch/>
        </p:blipFill>
        <p:spPr>
          <a:xfrm>
            <a:off x="4688305" y="1528640"/>
            <a:ext cx="2815389" cy="2976664"/>
          </a:xfrm>
          <a:prstGeom prst="rect">
            <a:avLst/>
          </a:prstGeom>
          <a:noFill/>
          <a:ln>
            <a:noFill/>
          </a:ln>
        </p:spPr>
      </p:pic>
      <p:sp>
        <p:nvSpPr>
          <p:cNvPr id="274" name="Google Shape;274;p10"/>
          <p:cNvSpPr/>
          <p:nvPr/>
        </p:nvSpPr>
        <p:spPr>
          <a:xfrm>
            <a:off x="4849683" y="2523655"/>
            <a:ext cx="1010653" cy="199967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5" name="Google Shape;275;p10"/>
          <p:cNvSpPr txBox="1">
            <a:spLocks noGrp="1"/>
          </p:cNvSpPr>
          <p:nvPr>
            <p:ph type="body" idx="1"/>
          </p:nvPr>
        </p:nvSpPr>
        <p:spPr>
          <a:xfrm>
            <a:off x="8171064" y="861511"/>
            <a:ext cx="2277979" cy="25674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000"/>
              <a:buNone/>
            </a:pPr>
            <a:r>
              <a:rPr lang="en-US" sz="2000">
                <a:solidFill>
                  <a:srgbClr val="FF0000"/>
                </a:solidFill>
              </a:rPr>
              <a:t>12:XX PM</a:t>
            </a:r>
            <a:endParaRPr/>
          </a:p>
        </p:txBody>
      </p:sp>
      <p:pic>
        <p:nvPicPr>
          <p:cNvPr id="276" name="Google Shape;276;p1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64626" y="1369450"/>
            <a:ext cx="4096322" cy="3429479"/>
          </a:xfrm>
          <a:prstGeom prst="rect">
            <a:avLst/>
          </a:prstGeom>
          <a:noFill/>
          <a:ln>
            <a:noFill/>
          </a:ln>
        </p:spPr>
      </p:pic>
      <p:sp>
        <p:nvSpPr>
          <p:cNvPr id="277" name="Google Shape;277;p10"/>
          <p:cNvSpPr/>
          <p:nvPr/>
        </p:nvSpPr>
        <p:spPr>
          <a:xfrm>
            <a:off x="1461026" y="2897742"/>
            <a:ext cx="1607283" cy="186447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8" name="Google Shape;278;p1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538521" y="1535520"/>
            <a:ext cx="2845105" cy="3124952"/>
          </a:xfrm>
          <a:prstGeom prst="rect">
            <a:avLst/>
          </a:prstGeom>
          <a:noFill/>
          <a:ln>
            <a:noFill/>
          </a:ln>
        </p:spPr>
      </p:pic>
      <p:sp>
        <p:nvSpPr>
          <p:cNvPr id="279" name="Google Shape;279;p10"/>
          <p:cNvSpPr/>
          <p:nvPr/>
        </p:nvSpPr>
        <p:spPr>
          <a:xfrm>
            <a:off x="7630910" y="2523655"/>
            <a:ext cx="1010653" cy="199967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A6F9DE49-A19D-40DD-9F26-64BA5122D8CA}"/>
              </a:ext>
            </a:extLst>
          </p:cNvPr>
          <p:cNvSpPr/>
          <p:nvPr/>
        </p:nvSpPr>
        <p:spPr>
          <a:xfrm>
            <a:off x="9594850" y="142240"/>
            <a:ext cx="1980565" cy="56070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已處理</a:t>
            </a:r>
            <a:endParaRPr lang="zh-CN" altLang="en-US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4" name="Google Shape;284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70755" y="2205319"/>
            <a:ext cx="10850489" cy="3943900"/>
          </a:xfrm>
          <a:prstGeom prst="rect">
            <a:avLst/>
          </a:prstGeom>
          <a:noFill/>
          <a:ln>
            <a:noFill/>
          </a:ln>
        </p:spPr>
      </p:pic>
      <p:sp>
        <p:nvSpPr>
          <p:cNvPr id="285" name="Google Shape;285;p11"/>
          <p:cNvSpPr txBox="1"/>
          <p:nvPr/>
        </p:nvSpPr>
        <p:spPr>
          <a:xfrm>
            <a:off x="791405" y="1879600"/>
            <a:ext cx="365476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Remove the grey area of the photo</a:t>
            </a:r>
            <a:endParaRPr/>
          </a:p>
        </p:txBody>
      </p:sp>
      <p:sp>
        <p:nvSpPr>
          <p:cNvPr id="286" name="Google Shape;286;p11"/>
          <p:cNvSpPr txBox="1"/>
          <p:nvPr/>
        </p:nvSpPr>
        <p:spPr>
          <a:xfrm>
            <a:off x="965200" y="1287462"/>
            <a:ext cx="834390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https://kwh.9u1.net/Services/Anaesthesiology-Operating-Theatre-Services.html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39C2F0AD-3C3A-41E2-82CB-B507FF8610F4}"/>
              </a:ext>
            </a:extLst>
          </p:cNvPr>
          <p:cNvSpPr/>
          <p:nvPr/>
        </p:nvSpPr>
        <p:spPr>
          <a:xfrm>
            <a:off x="9594850" y="142240"/>
            <a:ext cx="1980565" cy="56070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已處理</a:t>
            </a:r>
            <a:endParaRPr lang="zh-CN" alt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6"/>
          <p:cNvSpPr txBox="1">
            <a:spLocks noGrp="1"/>
          </p:cNvSpPr>
          <p:nvPr>
            <p:ph type="title"/>
          </p:nvPr>
        </p:nvSpPr>
        <p:spPr>
          <a:xfrm>
            <a:off x="740120" y="292890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rPr lang="en-US" sz="2400" u="sng">
                <a:solidFill>
                  <a:schemeClr val="hlink"/>
                </a:solidFill>
                <a:hlinkClick r:id="rId3"/>
              </a:rPr>
              <a:t>https://kwh.9u1.net/Services/Occupational-Therapy.html?lang=en</a:t>
            </a:r>
            <a:br>
              <a:rPr lang="en-US" sz="2400"/>
            </a:br>
            <a:r>
              <a:rPr lang="en-US" sz="2400"/>
              <a:t>Google Drive: </a:t>
            </a:r>
            <a:r>
              <a:rPr lang="en-US" sz="2400" u="sng">
                <a:solidFill>
                  <a:schemeClr val="hlink"/>
                </a:solidFill>
                <a:hlinkClick r:id="rId4"/>
              </a:rPr>
              <a:t>https://docs.google.com/document/d/1m7jOu4cK5lZlDAAcno5X3oldcUBfpUpk/edit</a:t>
            </a:r>
            <a:r>
              <a:rPr lang="en-US" sz="2400"/>
              <a:t>  </a:t>
            </a:r>
            <a:endParaRPr sz="2400"/>
          </a:p>
        </p:txBody>
      </p:sp>
      <p:sp>
        <p:nvSpPr>
          <p:cNvPr id="97" name="Google Shape;97;p16"/>
          <p:cNvSpPr txBox="1"/>
          <p:nvPr/>
        </p:nvSpPr>
        <p:spPr>
          <a:xfrm>
            <a:off x="6685289" y="301970"/>
            <a:ext cx="5151529" cy="39352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Google Shape;98;p16"/>
          <p:cNvSpPr/>
          <p:nvPr/>
        </p:nvSpPr>
        <p:spPr>
          <a:xfrm>
            <a:off x="4619587" y="3857541"/>
            <a:ext cx="762000" cy="180474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" name="Google Shape;99;p16"/>
          <p:cNvSpPr/>
          <p:nvPr/>
        </p:nvSpPr>
        <p:spPr>
          <a:xfrm>
            <a:off x="7908006" y="3901531"/>
            <a:ext cx="762000" cy="180474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0" name="Google Shape;100;p1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40120" y="2491135"/>
            <a:ext cx="8061158" cy="3909419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01" name="Google Shape;101;p1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301056" y="2491135"/>
            <a:ext cx="4256093" cy="3379838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cxnSp>
        <p:nvCxnSpPr>
          <p:cNvPr id="102" name="Google Shape;102;p16"/>
          <p:cNvCxnSpPr/>
          <p:nvPr/>
        </p:nvCxnSpPr>
        <p:spPr>
          <a:xfrm rot="10800000">
            <a:off x="5574632" y="2622884"/>
            <a:ext cx="1796715" cy="1459121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103" name="Google Shape;103;p16"/>
          <p:cNvSpPr txBox="1"/>
          <p:nvPr/>
        </p:nvSpPr>
        <p:spPr>
          <a:xfrm>
            <a:off x="651888" y="1499889"/>
            <a:ext cx="9215984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u="sng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請根據240729的文檔更新內容</a:t>
            </a:r>
            <a:endParaRPr sz="5400" b="1" u="sng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21637853-093E-4FEA-97DE-5F4768FD19CC}"/>
              </a:ext>
            </a:extLst>
          </p:cNvPr>
          <p:cNvSpPr/>
          <p:nvPr/>
        </p:nvSpPr>
        <p:spPr>
          <a:xfrm>
            <a:off x="9594850" y="142240"/>
            <a:ext cx="1980565" cy="56070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已處理</a:t>
            </a:r>
            <a:endParaRPr lang="zh-CN" altLang="en-US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1" name="Google Shape;291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6386" y="1869538"/>
            <a:ext cx="11479227" cy="4763165"/>
          </a:xfrm>
          <a:prstGeom prst="rect">
            <a:avLst/>
          </a:prstGeom>
          <a:noFill/>
          <a:ln>
            <a:noFill/>
          </a:ln>
        </p:spPr>
      </p:pic>
      <p:sp>
        <p:nvSpPr>
          <p:cNvPr id="292" name="Google Shape;292;p14"/>
          <p:cNvSpPr/>
          <p:nvPr/>
        </p:nvSpPr>
        <p:spPr>
          <a:xfrm>
            <a:off x="704674" y="448487"/>
            <a:ext cx="7933189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https://kwh.9u1.net/Services/Community-Nursing-Service.html</a:t>
            </a:r>
            <a:endParaRPr dirty="0"/>
          </a:p>
        </p:txBody>
      </p:sp>
      <p:sp>
        <p:nvSpPr>
          <p:cNvPr id="293" name="Google Shape;293;p14"/>
          <p:cNvSpPr/>
          <p:nvPr/>
        </p:nvSpPr>
        <p:spPr>
          <a:xfrm>
            <a:off x="704674" y="5553512"/>
            <a:ext cx="3514987" cy="604007"/>
          </a:xfrm>
          <a:prstGeom prst="rect">
            <a:avLst/>
          </a:prstGeom>
          <a:noFill/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4" name="Google Shape;294;p14"/>
          <p:cNvSpPr txBox="1"/>
          <p:nvPr/>
        </p:nvSpPr>
        <p:spPr>
          <a:xfrm>
            <a:off x="4219661" y="5788187"/>
            <a:ext cx="2466364" cy="369332"/>
          </a:xfrm>
          <a:prstGeom prst="rect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Can enlarge the text?</a:t>
            </a:r>
            <a:endParaRPr dirty="0"/>
          </a:p>
        </p:txBody>
      </p:sp>
      <p:pic>
        <p:nvPicPr>
          <p:cNvPr id="295" name="Google Shape;295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752070" y="3429000"/>
            <a:ext cx="2781688" cy="158137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96" name="Google Shape;296;p14"/>
          <p:cNvCxnSpPr/>
          <p:nvPr/>
        </p:nvCxnSpPr>
        <p:spPr>
          <a:xfrm rot="10800000">
            <a:off x="4219661" y="4251120"/>
            <a:ext cx="2466364" cy="0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297" name="Google Shape;297;p14"/>
          <p:cNvSpPr txBox="1"/>
          <p:nvPr/>
        </p:nvSpPr>
        <p:spPr>
          <a:xfrm>
            <a:off x="5217952" y="3842158"/>
            <a:ext cx="120801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Replace</a:t>
            </a:r>
            <a:endParaRPr/>
          </a:p>
        </p:txBody>
      </p:sp>
      <p:pic>
        <p:nvPicPr>
          <p:cNvPr id="298" name="Google Shape;298;p1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686025" y="1835077"/>
            <a:ext cx="4371210" cy="1543605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E968FF0D-59D2-480B-BB21-6952DF6EED0A}"/>
              </a:ext>
            </a:extLst>
          </p:cNvPr>
          <p:cNvSpPr/>
          <p:nvPr/>
        </p:nvSpPr>
        <p:spPr>
          <a:xfrm>
            <a:off x="7217545" y="99770"/>
            <a:ext cx="4847207" cy="2507109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文字不建議加大</a:t>
            </a:r>
            <a:r>
              <a:rPr lang="en-US" altLang="zh-TW" dirty="0"/>
              <a:t>, </a:t>
            </a:r>
            <a:r>
              <a:rPr lang="zh-TW" altLang="en-US" dirty="0"/>
              <a:t>建議可以像</a:t>
            </a:r>
            <a:r>
              <a:rPr lang="en-US" altLang="zh-TW" dirty="0"/>
              <a:t>Medicine-And-Geriatrics</a:t>
            </a:r>
            <a:r>
              <a:rPr lang="zh-TW" altLang="en-US" dirty="0"/>
              <a:t>分行處理</a:t>
            </a:r>
            <a:r>
              <a:rPr lang="en-US" altLang="zh-TW" dirty="0"/>
              <a:t>, </a:t>
            </a:r>
            <a:r>
              <a:rPr lang="zh-TW" altLang="en-US" dirty="0"/>
              <a:t>但提醒在手機版時會出現自動換多行的情況</a:t>
            </a:r>
            <a:endParaRPr lang="en-US" altLang="zh-TW" dirty="0"/>
          </a:p>
          <a:p>
            <a:pPr algn="ctr"/>
            <a:r>
              <a:rPr lang="zh-TW" altLang="en-US" dirty="0">
                <a:solidFill>
                  <a:schemeClr val="tx1"/>
                </a:solidFill>
                <a:highlight>
                  <a:srgbClr val="FFFF00"/>
                </a:highlight>
              </a:rPr>
              <a:t>待覆</a:t>
            </a:r>
            <a:endParaRPr lang="en-US" altLang="zh-TW" dirty="0">
              <a:solidFill>
                <a:schemeClr val="tx1"/>
              </a:solidFill>
              <a:highlight>
                <a:srgbClr val="FFFF00"/>
              </a:highlight>
            </a:endParaRPr>
          </a:p>
          <a:p>
            <a:pPr algn="ctr"/>
            <a:endParaRPr lang="en-US" altLang="zh-HK" dirty="0"/>
          </a:p>
          <a:p>
            <a:pPr algn="ctr"/>
            <a:endParaRPr lang="en-US" altLang="zh-HK" dirty="0"/>
          </a:p>
          <a:p>
            <a:pPr algn="ctr"/>
            <a:endParaRPr lang="en-US" altLang="zh-HK" dirty="0"/>
          </a:p>
          <a:p>
            <a:pPr algn="ctr"/>
            <a:endParaRPr lang="en-US" altLang="zh-HK" dirty="0"/>
          </a:p>
          <a:p>
            <a:pPr algn="ctr"/>
            <a:endParaRPr lang="en-US" altLang="zh-HK" dirty="0"/>
          </a:p>
          <a:p>
            <a:pPr algn="ctr"/>
            <a:endParaRPr lang="en-US" altLang="zh-HK" dirty="0"/>
          </a:p>
          <a:p>
            <a:pPr algn="ctr"/>
            <a:endParaRPr lang="en-US" altLang="zh-HK" dirty="0"/>
          </a:p>
          <a:p>
            <a:pPr algn="ctr"/>
            <a:endParaRPr lang="en-US" altLang="zh-HK" dirty="0"/>
          </a:p>
          <a:p>
            <a:pPr algn="ctr"/>
            <a:endParaRPr lang="zh-HK" altLang="en-US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AA0A543D-C1E6-4DB8-8621-E213640E90E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13684" y="762836"/>
            <a:ext cx="2702803" cy="1732299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g31c3918784f_1_145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rPr lang="en-US"/>
              <a:t>更改部分</a:t>
            </a:r>
            <a:endParaRPr/>
          </a:p>
        </p:txBody>
      </p:sp>
      <p:sp>
        <p:nvSpPr>
          <p:cNvPr id="304" name="Google Shape;304;g31c3918784f_1_145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/>
              <a:t>2024-12-06</a:t>
            </a:r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g31c3918784f_1_10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900" u="sng" dirty="0">
                <a:solidFill>
                  <a:schemeClr val="hlink"/>
                </a:solidFill>
                <a:hlinkClick r:id="rId3"/>
              </a:rPr>
              <a:t>https://kwh.9u1.net/Organization-Structure.html</a:t>
            </a:r>
            <a:r>
              <a:rPr lang="en-US" sz="3900" dirty="0"/>
              <a:t> </a:t>
            </a:r>
            <a:endParaRPr sz="3900" dirty="0"/>
          </a:p>
        </p:txBody>
      </p:sp>
      <p:sp>
        <p:nvSpPr>
          <p:cNvPr id="310" name="Google Shape;310;g31c3918784f_1_107"/>
          <p:cNvSpPr txBox="1">
            <a:spLocks noGrp="1"/>
          </p:cNvSpPr>
          <p:nvPr>
            <p:ph type="body" idx="1"/>
          </p:nvPr>
        </p:nvSpPr>
        <p:spPr>
          <a:xfrm>
            <a:off x="878700" y="1525325"/>
            <a:ext cx="5181600" cy="435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dirty="0" err="1"/>
              <a:t>英文版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800" dirty="0" err="1"/>
              <a:t>Kwong</a:t>
            </a:r>
            <a:r>
              <a:rPr lang="en-US" sz="1800" dirty="0"/>
              <a:t> Wah Hospital and TWGHs Wong Tai Sin Hospital </a:t>
            </a:r>
            <a:r>
              <a:rPr lang="en-US" sz="1800" dirty="0" err="1"/>
              <a:t>Hospital</a:t>
            </a:r>
            <a:r>
              <a:rPr lang="en-US" sz="1800" dirty="0"/>
              <a:t> Governing Committee 2024/25</a:t>
            </a:r>
            <a:endParaRPr sz="1800" dirty="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dirty="0"/>
          </a:p>
        </p:txBody>
      </p:sp>
      <p:graphicFrame>
        <p:nvGraphicFramePr>
          <p:cNvPr id="311" name="Google Shape;311;g31c3918784f_1_107"/>
          <p:cNvGraphicFramePr/>
          <p:nvPr/>
        </p:nvGraphicFramePr>
        <p:xfrm>
          <a:off x="878700" y="2696800"/>
          <a:ext cx="4762500" cy="4046220"/>
        </p:xfrm>
        <a:graphic>
          <a:graphicData uri="http://schemas.openxmlformats.org/drawingml/2006/table">
            <a:tbl>
              <a:tblPr>
                <a:solidFill>
                  <a:srgbClr val="DEDEDE"/>
                </a:solidFill>
                <a:tableStyleId>{4F92660A-41AD-402F-A4BB-17B1C0EB0429}</a:tableStyleId>
              </a:tblPr>
              <a:tblGrid>
                <a:gridCol w="23907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717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47650">
                <a:tc gridSpan="2"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 b="1">
                          <a:solidFill>
                            <a:srgbClr val="3C3C3C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Chairman:</a:t>
                      </a:r>
                      <a:endParaRPr sz="900" b="1">
                        <a:solidFill>
                          <a:srgbClr val="3C3C3C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57150" marR="57150" marT="57150" marB="57150">
                    <a:solidFill>
                      <a:srgbClr val="CCE0F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HK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7650">
                <a:tc gridSpan="2"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 dirty="0" err="1">
                          <a:solidFill>
                            <a:srgbClr val="3C3C3C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Ms</a:t>
                      </a:r>
                      <a:r>
                        <a:rPr lang="en-US" sz="900" dirty="0">
                          <a:solidFill>
                            <a:srgbClr val="3C3C3C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TANG Man Wai, Mandy</a:t>
                      </a:r>
                      <a:endParaRPr sz="900" dirty="0">
                        <a:solidFill>
                          <a:srgbClr val="3C3C3C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57150" marR="57150" marT="57150" marB="57150">
                    <a:solidFill>
                      <a:srgbClr val="E5EFF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HK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7650">
                <a:tc gridSpan="2"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>
                          <a:solidFill>
                            <a:srgbClr val="3C3C3C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endParaRPr sz="900">
                        <a:solidFill>
                          <a:srgbClr val="3C3C3C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57150" marR="57150" marT="57150" marB="57150"/>
                </a:tc>
                <a:tc hMerge="1">
                  <a:txBody>
                    <a:bodyPr/>
                    <a:lstStyle/>
                    <a:p>
                      <a:endParaRPr lang="zh-HK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7650">
                <a:tc gridSpan="2"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 b="1">
                          <a:solidFill>
                            <a:srgbClr val="3C3C3C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Ex-officio members:</a:t>
                      </a:r>
                      <a:endParaRPr sz="900" b="1">
                        <a:solidFill>
                          <a:srgbClr val="3C3C3C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57150" marR="57150" marT="57150" marB="57150">
                    <a:solidFill>
                      <a:srgbClr val="CCE0F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HK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04825">
                <a:tc gridSpan="2"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>
                          <a:solidFill>
                            <a:srgbClr val="3C3C3C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Hospital Authority Chief Executive or his representative</a:t>
                      </a:r>
                      <a:br>
                        <a:rPr lang="en-US" sz="900">
                          <a:solidFill>
                            <a:srgbClr val="3C3C3C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</a:br>
                      <a:r>
                        <a:rPr lang="en-US" sz="900">
                          <a:solidFill>
                            <a:srgbClr val="3C3C3C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Hospital Chief Executive of Kwong Wah Hospital</a:t>
                      </a:r>
                      <a:br>
                        <a:rPr lang="en-US" sz="900">
                          <a:solidFill>
                            <a:srgbClr val="3C3C3C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</a:br>
                      <a:r>
                        <a:rPr lang="en-US" sz="900">
                          <a:solidFill>
                            <a:srgbClr val="3C3C3C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Hospital Chief Executive of TWGHs Wong Tai Sin Hospital</a:t>
                      </a:r>
                      <a:endParaRPr sz="900">
                        <a:solidFill>
                          <a:srgbClr val="3C3C3C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57150" marR="57150" marT="57150" marB="57150">
                    <a:solidFill>
                      <a:srgbClr val="E5EFF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HK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7650">
                <a:tc gridSpan="2"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>
                          <a:solidFill>
                            <a:srgbClr val="3C3C3C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endParaRPr sz="900">
                        <a:solidFill>
                          <a:srgbClr val="3C3C3C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57150" marR="57150" marT="57150" marB="57150"/>
                </a:tc>
                <a:tc hMerge="1">
                  <a:txBody>
                    <a:bodyPr/>
                    <a:lstStyle/>
                    <a:p>
                      <a:endParaRPr lang="zh-HK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47650">
                <a:tc gridSpan="2"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 b="1">
                          <a:solidFill>
                            <a:srgbClr val="3C3C3C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Members:</a:t>
                      </a:r>
                      <a:endParaRPr sz="900" b="1">
                        <a:solidFill>
                          <a:srgbClr val="3C3C3C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57150" marR="57150" marT="57150" marB="57150">
                    <a:solidFill>
                      <a:srgbClr val="CCE0F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HK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4765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>
                          <a:solidFill>
                            <a:srgbClr val="3C3C3C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Dr TSOI Wing Sing, Ken, BBS</a:t>
                      </a:r>
                      <a:endParaRPr sz="900">
                        <a:solidFill>
                          <a:srgbClr val="3C3C3C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57150" marR="57150" marT="57150" marB="57150">
                    <a:solidFill>
                      <a:srgbClr val="E5EFF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>
                          <a:solidFill>
                            <a:srgbClr val="3C3C3C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Ms Ginny MAN, BBS, JP</a:t>
                      </a:r>
                      <a:endParaRPr sz="900">
                        <a:solidFill>
                          <a:srgbClr val="3C3C3C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57150" marR="57150" marT="57150" marB="57150">
                    <a:solidFill>
                      <a:srgbClr val="E5EF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4765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>
                          <a:solidFill>
                            <a:srgbClr val="3C3C3C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Mr TAM Chun Kwok, Kazaf, BBS</a:t>
                      </a:r>
                      <a:endParaRPr sz="900">
                        <a:solidFill>
                          <a:srgbClr val="3C3C3C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57150" marR="57150" marT="57150" marB="57150">
                    <a:solidFill>
                      <a:srgbClr val="E5EFF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>
                          <a:solidFill>
                            <a:srgbClr val="3C3C3C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Mr MA Ching Yeung, Philip, BBS</a:t>
                      </a:r>
                      <a:endParaRPr sz="900">
                        <a:solidFill>
                          <a:srgbClr val="3C3C3C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57150" marR="57150" marT="57150" marB="57150">
                    <a:solidFill>
                      <a:srgbClr val="E5EF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4765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>
                          <a:solidFill>
                            <a:srgbClr val="3C3C3C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Mr WAI Ho Man, Herman, BBS</a:t>
                      </a:r>
                      <a:endParaRPr sz="900">
                        <a:solidFill>
                          <a:srgbClr val="3C3C3C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57150" marR="57150" marT="57150" marB="57150">
                    <a:solidFill>
                      <a:srgbClr val="E5EFF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>
                          <a:solidFill>
                            <a:srgbClr val="3C3C3C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Mr HO Yau Kai, Orlando</a:t>
                      </a:r>
                      <a:endParaRPr sz="900">
                        <a:solidFill>
                          <a:srgbClr val="3C3C3C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57150" marR="57150" marT="57150" marB="57150">
                    <a:solidFill>
                      <a:srgbClr val="E5EF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4765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>
                          <a:solidFill>
                            <a:srgbClr val="3C3C3C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Mr TSENG Hing Yip, York</a:t>
                      </a:r>
                      <a:endParaRPr sz="900">
                        <a:solidFill>
                          <a:srgbClr val="3C3C3C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57150" marR="57150" marT="57150" marB="57150">
                    <a:solidFill>
                      <a:srgbClr val="E5EFF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>
                          <a:solidFill>
                            <a:srgbClr val="3C3C3C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Ms CHOI Ka Yee, Crystal</a:t>
                      </a:r>
                      <a:endParaRPr sz="900">
                        <a:solidFill>
                          <a:srgbClr val="3C3C3C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57150" marR="57150" marT="57150" marB="57150">
                    <a:solidFill>
                      <a:srgbClr val="E5EF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4765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>
                          <a:solidFill>
                            <a:srgbClr val="3C3C3C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Mr Jonathan NG</a:t>
                      </a:r>
                      <a:endParaRPr sz="900">
                        <a:solidFill>
                          <a:srgbClr val="3C3C3C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57150" marR="57150" marT="57150" marB="57150">
                    <a:solidFill>
                      <a:srgbClr val="E5EFF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>
                          <a:solidFill>
                            <a:srgbClr val="3C3C3C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Mr LEE Kwong Yee, Jason Joseph</a:t>
                      </a:r>
                      <a:endParaRPr sz="900">
                        <a:solidFill>
                          <a:srgbClr val="3C3C3C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57150" marR="57150" marT="57150" marB="57150">
                    <a:solidFill>
                      <a:srgbClr val="E5EF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4765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>
                          <a:solidFill>
                            <a:srgbClr val="3C3C3C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Mr SU Yau On, Albert, MH, JP</a:t>
                      </a:r>
                      <a:endParaRPr sz="900">
                        <a:solidFill>
                          <a:srgbClr val="3C3C3C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57150" marR="57150" marT="57150" marB="57150">
                    <a:solidFill>
                      <a:srgbClr val="E5EFF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>
                          <a:solidFill>
                            <a:srgbClr val="3C3C3C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Mr Arthur MUI</a:t>
                      </a:r>
                      <a:endParaRPr sz="900">
                        <a:solidFill>
                          <a:srgbClr val="3C3C3C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57150" marR="57150" marT="57150" marB="57150">
                    <a:solidFill>
                      <a:srgbClr val="E5EF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4765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>
                          <a:solidFill>
                            <a:srgbClr val="3C3C3C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Mr YIU Hung Chi</a:t>
                      </a:r>
                      <a:endParaRPr sz="900">
                        <a:solidFill>
                          <a:srgbClr val="3C3C3C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57150" marR="57150" marT="57150" marB="57150">
                    <a:solidFill>
                      <a:srgbClr val="E5EFF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>
                          <a:solidFill>
                            <a:srgbClr val="3C3C3C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Mr CHAN Wing Kai</a:t>
                      </a:r>
                      <a:endParaRPr sz="900">
                        <a:solidFill>
                          <a:srgbClr val="3C3C3C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57150" marR="57150" marT="57150" marB="57150">
                    <a:solidFill>
                      <a:srgbClr val="E5EF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4765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>
                          <a:solidFill>
                            <a:srgbClr val="3C3C3C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Ms YIP Siu Lai, Queenie</a:t>
                      </a:r>
                      <a:endParaRPr sz="900">
                        <a:solidFill>
                          <a:srgbClr val="3C3C3C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57150" marR="57150" marT="57150" marB="57150">
                    <a:solidFill>
                      <a:srgbClr val="E5EFF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 dirty="0" err="1">
                          <a:solidFill>
                            <a:srgbClr val="3C3C3C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Ms</a:t>
                      </a:r>
                      <a:r>
                        <a:rPr lang="en-US" sz="900" dirty="0">
                          <a:solidFill>
                            <a:srgbClr val="3C3C3C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Patricia Joy SHIH</a:t>
                      </a:r>
                      <a:endParaRPr sz="900" dirty="0">
                        <a:solidFill>
                          <a:srgbClr val="3C3C3C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57150" marR="57150" marT="57150" marB="57150">
                    <a:solidFill>
                      <a:srgbClr val="E5EF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  <p:sp>
        <p:nvSpPr>
          <p:cNvPr id="312" name="Google Shape;312;g31c3918784f_1_107"/>
          <p:cNvSpPr txBox="1">
            <a:spLocks noGrp="1"/>
          </p:cNvSpPr>
          <p:nvPr>
            <p:ph type="body" idx="1"/>
          </p:nvPr>
        </p:nvSpPr>
        <p:spPr>
          <a:xfrm>
            <a:off x="6172200" y="1525325"/>
            <a:ext cx="5181600" cy="435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中文版(繁體&amp;簡體)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1100">
                <a:latin typeface="Times New Roman"/>
                <a:ea typeface="Times New Roman"/>
                <a:cs typeface="Times New Roman"/>
                <a:sym typeface="Times New Roman"/>
              </a:rPr>
              <a:t>廣華醫院及東華三院黃大仙醫院醫院管治委員會</a:t>
            </a:r>
            <a:r>
              <a:rPr lang="en-US" sz="1100">
                <a:latin typeface="Arial"/>
                <a:ea typeface="Arial"/>
                <a:cs typeface="Arial"/>
                <a:sym typeface="Arial"/>
              </a:rPr>
              <a:t>2024/2025</a:t>
            </a:r>
            <a:endParaRPr sz="180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</p:txBody>
      </p:sp>
      <p:graphicFrame>
        <p:nvGraphicFramePr>
          <p:cNvPr id="313" name="Google Shape;313;g31c3918784f_1_107"/>
          <p:cNvGraphicFramePr/>
          <p:nvPr/>
        </p:nvGraphicFramePr>
        <p:xfrm>
          <a:off x="6249150" y="2625363"/>
          <a:ext cx="4762500" cy="4131945"/>
        </p:xfrm>
        <a:graphic>
          <a:graphicData uri="http://schemas.openxmlformats.org/drawingml/2006/table">
            <a:tbl>
              <a:tblPr>
                <a:solidFill>
                  <a:srgbClr val="DEDEDE"/>
                </a:solidFill>
                <a:tableStyleId>{4F92660A-41AD-402F-A4BB-17B1C0EB0429}</a:tableStyleId>
              </a:tblPr>
              <a:tblGrid>
                <a:gridCol w="23431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193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57175">
                <a:tc gridSpan="2"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 b="1">
                          <a:solidFill>
                            <a:srgbClr val="3C3C3C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主 席：</a:t>
                      </a:r>
                      <a:endParaRPr sz="900" b="1">
                        <a:solidFill>
                          <a:srgbClr val="3C3C3C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57150" marR="57150" marT="57150" marB="57150">
                    <a:solidFill>
                      <a:srgbClr val="CCE0F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HK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7175">
                <a:tc gridSpan="2"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>
                          <a:solidFill>
                            <a:srgbClr val="3C3C3C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鄧明慧女士</a:t>
                      </a:r>
                      <a:endParaRPr sz="900">
                        <a:solidFill>
                          <a:srgbClr val="3C3C3C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57150" marR="57150" marT="57150" marB="57150">
                    <a:solidFill>
                      <a:srgbClr val="E5EFF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HK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7650">
                <a:tc gridSpan="2"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>
                          <a:solidFill>
                            <a:srgbClr val="3C3C3C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endParaRPr sz="900">
                        <a:solidFill>
                          <a:srgbClr val="3C3C3C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57150" marR="57150" marT="57150" marB="57150"/>
                </a:tc>
                <a:tc hMerge="1">
                  <a:txBody>
                    <a:bodyPr/>
                    <a:lstStyle/>
                    <a:p>
                      <a:endParaRPr lang="zh-HK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7175">
                <a:tc gridSpan="2"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 b="1">
                          <a:solidFill>
                            <a:srgbClr val="3C3C3C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當然成員：</a:t>
                      </a:r>
                      <a:endParaRPr sz="900" b="1">
                        <a:solidFill>
                          <a:srgbClr val="3C3C3C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57150" marR="57150" marT="57150" marB="57150">
                    <a:solidFill>
                      <a:srgbClr val="CCE0F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HK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42925">
                <a:tc gridSpan="2"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>
                          <a:solidFill>
                            <a:srgbClr val="3C3C3C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醫院管理局行政總裁或其代表</a:t>
                      </a:r>
                      <a:br>
                        <a:rPr lang="en-US" sz="900">
                          <a:solidFill>
                            <a:srgbClr val="3C3C3C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</a:br>
                      <a:r>
                        <a:rPr lang="en-US" sz="900">
                          <a:solidFill>
                            <a:srgbClr val="3C3C3C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廣華醫院醫院行政總監</a:t>
                      </a:r>
                      <a:br>
                        <a:rPr lang="en-US" sz="900">
                          <a:solidFill>
                            <a:srgbClr val="3C3C3C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</a:br>
                      <a:r>
                        <a:rPr lang="en-US" sz="900">
                          <a:solidFill>
                            <a:srgbClr val="3C3C3C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東華三院黃大仙醫院醫院行政總監</a:t>
                      </a:r>
                      <a:endParaRPr sz="900">
                        <a:solidFill>
                          <a:srgbClr val="3C3C3C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57150" marR="57150" marT="57150" marB="57150">
                    <a:solidFill>
                      <a:srgbClr val="E5EFF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HK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7650">
                <a:tc gridSpan="2"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>
                          <a:solidFill>
                            <a:srgbClr val="3C3C3C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endParaRPr sz="900">
                        <a:solidFill>
                          <a:srgbClr val="3C3C3C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57150" marR="57150" marT="57150" marB="57150"/>
                </a:tc>
                <a:tc hMerge="1">
                  <a:txBody>
                    <a:bodyPr/>
                    <a:lstStyle/>
                    <a:p>
                      <a:endParaRPr lang="zh-HK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57175">
                <a:tc gridSpan="2"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 b="1">
                          <a:solidFill>
                            <a:srgbClr val="3C3C3C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成員：</a:t>
                      </a:r>
                      <a:endParaRPr sz="900" b="1">
                        <a:solidFill>
                          <a:srgbClr val="3C3C3C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57150" marR="57150" marT="57150" marB="57150">
                    <a:solidFill>
                      <a:srgbClr val="CCE0F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HK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5717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>
                          <a:solidFill>
                            <a:srgbClr val="3C3C3C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蔡榮星博士 BBS</a:t>
                      </a:r>
                      <a:endParaRPr sz="900">
                        <a:solidFill>
                          <a:srgbClr val="3C3C3C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57150" marR="57150" marT="57150" marB="57150">
                    <a:solidFill>
                      <a:srgbClr val="E5EFF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>
                          <a:solidFill>
                            <a:srgbClr val="3C3C3C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文頴怡小姐 BBS, JP</a:t>
                      </a:r>
                      <a:endParaRPr sz="900">
                        <a:solidFill>
                          <a:srgbClr val="3C3C3C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57150" marR="57150" marT="57150" marB="57150">
                    <a:solidFill>
                      <a:srgbClr val="E5EF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5717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>
                          <a:solidFill>
                            <a:srgbClr val="3C3C3C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譚鎮國先生 BBS</a:t>
                      </a:r>
                      <a:endParaRPr sz="900">
                        <a:solidFill>
                          <a:srgbClr val="3C3C3C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57150" marR="57150" marT="57150" marB="57150">
                    <a:solidFill>
                      <a:srgbClr val="E5EFF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>
                          <a:solidFill>
                            <a:srgbClr val="3C3C3C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馬清揚先生 BBS</a:t>
                      </a:r>
                      <a:endParaRPr sz="900">
                        <a:solidFill>
                          <a:srgbClr val="3C3C3C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57150" marR="57150" marT="57150" marB="57150">
                    <a:solidFill>
                      <a:srgbClr val="E5EF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5717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 dirty="0" err="1">
                          <a:solidFill>
                            <a:srgbClr val="3C3C3C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韋浩文先生</a:t>
                      </a:r>
                      <a:r>
                        <a:rPr lang="en-US" sz="900" dirty="0">
                          <a:solidFill>
                            <a:srgbClr val="3C3C3C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BBS</a:t>
                      </a:r>
                      <a:endParaRPr sz="900" dirty="0">
                        <a:solidFill>
                          <a:srgbClr val="3C3C3C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57150" marR="57150" marT="57150" marB="57150">
                    <a:solidFill>
                      <a:srgbClr val="E5EFF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>
                          <a:solidFill>
                            <a:srgbClr val="3C3C3C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何猷啟先生</a:t>
                      </a:r>
                      <a:endParaRPr sz="900">
                        <a:solidFill>
                          <a:srgbClr val="3C3C3C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57150" marR="57150" marT="57150" marB="57150">
                    <a:solidFill>
                      <a:srgbClr val="E5EF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5717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>
                          <a:solidFill>
                            <a:srgbClr val="3C3C3C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曾慶業先生</a:t>
                      </a:r>
                      <a:endParaRPr sz="900">
                        <a:solidFill>
                          <a:srgbClr val="3C3C3C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57150" marR="57150" marT="57150" marB="57150">
                    <a:solidFill>
                      <a:srgbClr val="E5EFF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>
                          <a:solidFill>
                            <a:srgbClr val="3C3C3C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蔡加怡女士</a:t>
                      </a:r>
                      <a:endParaRPr sz="900">
                        <a:solidFill>
                          <a:srgbClr val="3C3C3C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57150" marR="57150" marT="57150" marB="57150">
                    <a:solidFill>
                      <a:srgbClr val="E5EF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5717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>
                          <a:solidFill>
                            <a:srgbClr val="3C3C3C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伍怡先生</a:t>
                      </a:r>
                      <a:endParaRPr sz="900">
                        <a:solidFill>
                          <a:srgbClr val="3C3C3C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57150" marR="57150" marT="57150" marB="57150">
                    <a:solidFill>
                      <a:srgbClr val="E5EFF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>
                          <a:solidFill>
                            <a:srgbClr val="3C3C3C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李曠怡先生</a:t>
                      </a:r>
                      <a:endParaRPr sz="900">
                        <a:solidFill>
                          <a:srgbClr val="3C3C3C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57150" marR="57150" marT="57150" marB="57150">
                    <a:solidFill>
                      <a:srgbClr val="E5EF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5717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>
                          <a:solidFill>
                            <a:srgbClr val="3C3C3C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蘇祐安先生 MH, JP</a:t>
                      </a:r>
                      <a:endParaRPr sz="900">
                        <a:solidFill>
                          <a:srgbClr val="3C3C3C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57150" marR="57150" marT="57150" marB="57150">
                    <a:solidFill>
                      <a:srgbClr val="E5EFF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>
                          <a:solidFill>
                            <a:srgbClr val="3C3C3C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梅慶堯先生</a:t>
                      </a:r>
                      <a:endParaRPr sz="900">
                        <a:solidFill>
                          <a:srgbClr val="3C3C3C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57150" marR="57150" marT="57150" marB="57150">
                    <a:solidFill>
                      <a:srgbClr val="E5EF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5717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>
                          <a:solidFill>
                            <a:srgbClr val="3C3C3C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姚鴻志先生</a:t>
                      </a:r>
                      <a:endParaRPr sz="900">
                        <a:solidFill>
                          <a:srgbClr val="3C3C3C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57150" marR="57150" marT="57150" marB="57150">
                    <a:solidFill>
                      <a:srgbClr val="E5EFF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>
                          <a:solidFill>
                            <a:srgbClr val="3C3C3C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陳永佳先生</a:t>
                      </a:r>
                      <a:endParaRPr sz="900">
                        <a:solidFill>
                          <a:srgbClr val="3C3C3C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57150" marR="57150" marT="57150" marB="57150">
                    <a:solidFill>
                      <a:srgbClr val="E5EF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5717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>
                          <a:solidFill>
                            <a:srgbClr val="3C3C3C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葉笑麗女士</a:t>
                      </a:r>
                      <a:endParaRPr sz="900">
                        <a:solidFill>
                          <a:srgbClr val="3C3C3C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57150" marR="57150" marT="57150" marB="57150">
                    <a:solidFill>
                      <a:srgbClr val="E5EFF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 dirty="0" err="1">
                          <a:solidFill>
                            <a:srgbClr val="3C3C3C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施慧明女士</a:t>
                      </a:r>
                      <a:endParaRPr sz="900" dirty="0">
                        <a:solidFill>
                          <a:srgbClr val="3C3C3C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57150" marR="57150" marT="57150" marB="57150">
                    <a:solidFill>
                      <a:srgbClr val="E5EF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  <p:sp>
        <p:nvSpPr>
          <p:cNvPr id="7" name="矩形 6">
            <a:extLst>
              <a:ext uri="{FF2B5EF4-FFF2-40B4-BE49-F238E27FC236}">
                <a16:creationId xmlns:a16="http://schemas.microsoft.com/office/drawing/2014/main" id="{999BCAF3-156D-40B3-A5FA-2030972B468D}"/>
              </a:ext>
            </a:extLst>
          </p:cNvPr>
          <p:cNvSpPr/>
          <p:nvPr/>
        </p:nvSpPr>
        <p:spPr>
          <a:xfrm>
            <a:off x="9383697" y="99770"/>
            <a:ext cx="2681055" cy="68146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格式是否用原本</a:t>
            </a:r>
            <a:r>
              <a:rPr lang="en-US" altLang="zh-TW" dirty="0"/>
              <a:t>,  </a:t>
            </a:r>
            <a:r>
              <a:rPr lang="zh-TW" altLang="en-US" dirty="0"/>
              <a:t>只是內容更換</a:t>
            </a:r>
            <a:r>
              <a:rPr lang="en-US" altLang="zh-TW" dirty="0"/>
              <a:t>?</a:t>
            </a:r>
          </a:p>
          <a:p>
            <a:pPr algn="ctr"/>
            <a:r>
              <a:rPr lang="en-US" altLang="zh-HK" dirty="0"/>
              <a:t>Yes</a:t>
            </a:r>
            <a:endParaRPr lang="zh-HK" altLang="en-US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9F822E60-2960-4309-A7DC-DCF1EE543B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93049" y="4196047"/>
            <a:ext cx="4471703" cy="2389039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15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rPr lang="en-US"/>
              <a:t>檢查部分</a:t>
            </a:r>
            <a:endParaRPr/>
          </a:p>
        </p:txBody>
      </p:sp>
      <p:sp>
        <p:nvSpPr>
          <p:cNvPr id="319" name="Google Shape;319;p15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17"/>
          <p:cNvSpPr txBox="1">
            <a:spLocks noGrp="1"/>
          </p:cNvSpPr>
          <p:nvPr>
            <p:ph type="title"/>
          </p:nvPr>
        </p:nvSpPr>
        <p:spPr>
          <a:xfrm>
            <a:off x="740119" y="292890"/>
            <a:ext cx="10986659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rPr lang="en-US" sz="2400" u="sng" dirty="0">
                <a:solidFill>
                  <a:schemeClr val="hlink"/>
                </a:solidFill>
                <a:hlinkClick r:id="rId3"/>
              </a:rPr>
              <a:t>https://kwh.9u1.net/Awards.html</a:t>
            </a:r>
            <a:r>
              <a:rPr lang="en-US" sz="2400" dirty="0"/>
              <a:t> </a:t>
            </a:r>
            <a:br>
              <a:rPr lang="en-US" sz="2400" dirty="0"/>
            </a:br>
            <a:r>
              <a:rPr lang="en-US" sz="2400" dirty="0"/>
              <a:t>Google Drive: </a:t>
            </a:r>
            <a:r>
              <a:rPr lang="en-US" sz="2400" u="sng" dirty="0">
                <a:solidFill>
                  <a:schemeClr val="hlink"/>
                </a:solidFill>
                <a:hlinkClick r:id="rId4"/>
              </a:rPr>
              <a:t>https://drive.google.com/drive/u/2/folders/1DR5mX6Ow5nJGT_IRyqF5b9MUjbirhcbv</a:t>
            </a:r>
            <a:r>
              <a:rPr lang="en-US" sz="2400" dirty="0"/>
              <a:t> </a:t>
            </a:r>
            <a:endParaRPr sz="2400" dirty="0"/>
          </a:p>
        </p:txBody>
      </p:sp>
      <p:sp>
        <p:nvSpPr>
          <p:cNvPr id="325" name="Google Shape;325;p17"/>
          <p:cNvSpPr txBox="1"/>
          <p:nvPr/>
        </p:nvSpPr>
        <p:spPr>
          <a:xfrm>
            <a:off x="6685289" y="301970"/>
            <a:ext cx="5151529" cy="39352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26" name="Google Shape;326;p1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14011" y="1764631"/>
            <a:ext cx="3651918" cy="465221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7" name="Google Shape;327;p1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089617" y="2201943"/>
            <a:ext cx="5988956" cy="3811154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cxnSp>
        <p:nvCxnSpPr>
          <p:cNvPr id="328" name="Google Shape;328;p17"/>
          <p:cNvCxnSpPr/>
          <p:nvPr/>
        </p:nvCxnSpPr>
        <p:spPr>
          <a:xfrm rot="10800000">
            <a:off x="1756611" y="4090737"/>
            <a:ext cx="3633536" cy="890337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329" name="Google Shape;329;p17"/>
          <p:cNvCxnSpPr/>
          <p:nvPr/>
        </p:nvCxnSpPr>
        <p:spPr>
          <a:xfrm rot="10800000">
            <a:off x="4106779" y="4555957"/>
            <a:ext cx="4267200" cy="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330" name="Google Shape;330;p17"/>
          <p:cNvCxnSpPr/>
          <p:nvPr/>
        </p:nvCxnSpPr>
        <p:spPr>
          <a:xfrm rot="10800000">
            <a:off x="2948906" y="4018547"/>
            <a:ext cx="6625389" cy="88232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9" name="矩形 8">
            <a:extLst>
              <a:ext uri="{FF2B5EF4-FFF2-40B4-BE49-F238E27FC236}">
                <a16:creationId xmlns:a16="http://schemas.microsoft.com/office/drawing/2014/main" id="{07A153EF-6609-4B53-A784-8669B11EF98D}"/>
              </a:ext>
            </a:extLst>
          </p:cNvPr>
          <p:cNvSpPr/>
          <p:nvPr/>
        </p:nvSpPr>
        <p:spPr>
          <a:xfrm>
            <a:off x="9383697" y="21395"/>
            <a:ext cx="2681055" cy="823508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由於圖片尺寸不是</a:t>
            </a:r>
            <a:r>
              <a:rPr lang="en-US" altLang="zh-TW" dirty="0"/>
              <a:t>400 x 300, </a:t>
            </a:r>
          </a:p>
          <a:p>
            <a:pPr algn="ctr"/>
            <a:r>
              <a:rPr lang="zh-TW" altLang="en-US" dirty="0"/>
              <a:t>另外不確定是否有詳情頁</a:t>
            </a:r>
            <a:endParaRPr lang="en-US" altLang="zh-TW" dirty="0"/>
          </a:p>
          <a:p>
            <a:pPr algn="ctr"/>
            <a:r>
              <a:rPr lang="zh-TW" altLang="en-US" dirty="0"/>
              <a:t>需討論</a:t>
            </a:r>
            <a:endParaRPr lang="zh-HK" altLang="en-US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u="sng">
                <a:solidFill>
                  <a:schemeClr val="hlink"/>
                </a:solidFill>
                <a:hlinkClick r:id="rId3"/>
              </a:rPr>
              <a:t>https://kwh.9u1.net/Emergency.html</a:t>
            </a:r>
            <a:r>
              <a:rPr lang="en-US"/>
              <a:t> </a:t>
            </a:r>
            <a:endParaRPr/>
          </a:p>
        </p:txBody>
      </p:sp>
      <p:sp>
        <p:nvSpPr>
          <p:cNvPr id="336" name="Google Shape;336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pic>
        <p:nvPicPr>
          <p:cNvPr id="337" name="Google Shape;337;p18"/>
          <p:cNvPicPr preferRelativeResize="0"/>
          <p:nvPr/>
        </p:nvPicPr>
        <p:blipFill rotWithShape="1">
          <a:blip r:embed="rId4">
            <a:alphaModFix/>
          </a:blip>
          <a:srcRect t="7797"/>
          <a:stretch/>
        </p:blipFill>
        <p:spPr>
          <a:xfrm>
            <a:off x="838200" y="1690688"/>
            <a:ext cx="9601200" cy="4974964"/>
          </a:xfrm>
          <a:prstGeom prst="rect">
            <a:avLst/>
          </a:prstGeom>
          <a:noFill/>
          <a:ln>
            <a:noFill/>
          </a:ln>
        </p:spPr>
      </p:pic>
      <p:sp>
        <p:nvSpPr>
          <p:cNvPr id="338" name="Google Shape;338;p18"/>
          <p:cNvSpPr/>
          <p:nvPr/>
        </p:nvSpPr>
        <p:spPr>
          <a:xfrm>
            <a:off x="7668126" y="2518611"/>
            <a:ext cx="457200" cy="336884"/>
          </a:xfrm>
          <a:prstGeom prst="ellipse">
            <a:avLst/>
          </a:prstGeom>
          <a:noFill/>
          <a:ln w="28575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EE167915-CBCC-41F1-AF8A-0AC6A4EB55E1}"/>
              </a:ext>
            </a:extLst>
          </p:cNvPr>
          <p:cNvSpPr/>
          <p:nvPr/>
        </p:nvSpPr>
        <p:spPr>
          <a:xfrm>
            <a:off x="9594850" y="142240"/>
            <a:ext cx="1980565" cy="56070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已處理</a:t>
            </a:r>
            <a:endParaRPr lang="zh-CN" altLang="en-US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3" name="Google Shape;343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5838" y="1690688"/>
            <a:ext cx="9472613" cy="4904226"/>
          </a:xfrm>
          <a:prstGeom prst="rect">
            <a:avLst/>
          </a:prstGeom>
          <a:noFill/>
          <a:ln>
            <a:noFill/>
          </a:ln>
        </p:spPr>
      </p:pic>
      <p:sp>
        <p:nvSpPr>
          <p:cNvPr id="344" name="Google Shape;344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u="sng">
                <a:solidFill>
                  <a:schemeClr val="hlink"/>
                </a:solidFill>
                <a:hlinkClick r:id="rId4"/>
              </a:rPr>
              <a:t>https://kwh.9u1.net/Emergency.html</a:t>
            </a:r>
            <a:r>
              <a:rPr lang="en-US"/>
              <a:t> </a:t>
            </a:r>
            <a:endParaRPr/>
          </a:p>
        </p:txBody>
      </p:sp>
      <p:sp>
        <p:nvSpPr>
          <p:cNvPr id="345" name="Google Shape;345;p19"/>
          <p:cNvSpPr/>
          <p:nvPr/>
        </p:nvSpPr>
        <p:spPr>
          <a:xfrm>
            <a:off x="7668126" y="5776161"/>
            <a:ext cx="457200" cy="336884"/>
          </a:xfrm>
          <a:prstGeom prst="ellipse">
            <a:avLst/>
          </a:prstGeom>
          <a:noFill/>
          <a:ln w="28575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61BA8F4B-A0F3-407F-A60B-86DC258A0EB3}"/>
              </a:ext>
            </a:extLst>
          </p:cNvPr>
          <p:cNvSpPr/>
          <p:nvPr/>
        </p:nvSpPr>
        <p:spPr>
          <a:xfrm>
            <a:off x="9594850" y="142240"/>
            <a:ext cx="1980565" cy="56070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已處理</a:t>
            </a:r>
            <a:endParaRPr lang="zh-CN" altLang="en-US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2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rPr lang="en-US" sz="2400" u="sng" dirty="0">
                <a:solidFill>
                  <a:schemeClr val="hlink"/>
                </a:solidFill>
                <a:hlinkClick r:id="rId3"/>
              </a:rPr>
              <a:t>https://kwh.9u1.net/In-patients.html?lang=en</a:t>
            </a:r>
            <a:r>
              <a:rPr lang="en-US" sz="2400" dirty="0"/>
              <a:t> </a:t>
            </a:r>
            <a:endParaRPr sz="2400" dirty="0"/>
          </a:p>
        </p:txBody>
      </p:sp>
      <p:sp>
        <p:nvSpPr>
          <p:cNvPr id="351" name="Google Shape;351;p20"/>
          <p:cNvSpPr txBox="1">
            <a:spLocks noGrp="1"/>
          </p:cNvSpPr>
          <p:nvPr>
            <p:ph type="body" idx="1"/>
          </p:nvPr>
        </p:nvSpPr>
        <p:spPr>
          <a:xfrm>
            <a:off x="7284869" y="306759"/>
            <a:ext cx="5506453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/>
              <a:t>英文版同中文版排版不一致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 b="1">
                <a:highlight>
                  <a:srgbClr val="FFFF00"/>
                </a:highlight>
              </a:rPr>
              <a:t>排版跟中文版</a:t>
            </a:r>
            <a:endParaRPr/>
          </a:p>
        </p:txBody>
      </p:sp>
      <p:pic>
        <p:nvPicPr>
          <p:cNvPr id="352" name="Google Shape;352;p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38262" y="1690688"/>
            <a:ext cx="9515475" cy="4918890"/>
          </a:xfrm>
          <a:prstGeom prst="rect">
            <a:avLst/>
          </a:prstGeom>
          <a:noFill/>
          <a:ln>
            <a:noFill/>
          </a:ln>
        </p:spPr>
      </p:pic>
      <p:sp>
        <p:nvSpPr>
          <p:cNvPr id="353" name="Google Shape;353;p20"/>
          <p:cNvSpPr/>
          <p:nvPr/>
        </p:nvSpPr>
        <p:spPr>
          <a:xfrm>
            <a:off x="1528763" y="3682357"/>
            <a:ext cx="2586037" cy="2561281"/>
          </a:xfrm>
          <a:prstGeom prst="rect">
            <a:avLst/>
          </a:prstGeom>
          <a:noFill/>
          <a:ln w="762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" name="Google Shape;358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88522" y="1792013"/>
            <a:ext cx="9229725" cy="4759228"/>
          </a:xfrm>
          <a:prstGeom prst="rect">
            <a:avLst/>
          </a:prstGeom>
          <a:noFill/>
          <a:ln>
            <a:noFill/>
          </a:ln>
        </p:spPr>
      </p:pic>
      <p:sp>
        <p:nvSpPr>
          <p:cNvPr id="359" name="Google Shape;359;p2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rPr lang="en-US" sz="2400" u="sng">
                <a:solidFill>
                  <a:schemeClr val="hlink"/>
                </a:solidFill>
                <a:hlinkClick r:id="rId4"/>
              </a:rPr>
              <a:t>https://kwh.9u1.net/In-patients.html?lang=en</a:t>
            </a:r>
            <a:r>
              <a:rPr lang="en-US" sz="2400"/>
              <a:t> </a:t>
            </a:r>
            <a:endParaRPr sz="2400"/>
          </a:p>
        </p:txBody>
      </p:sp>
      <p:sp>
        <p:nvSpPr>
          <p:cNvPr id="360" name="Google Shape;360;p21"/>
          <p:cNvSpPr txBox="1">
            <a:spLocks noGrp="1"/>
          </p:cNvSpPr>
          <p:nvPr>
            <p:ph type="body" idx="1"/>
          </p:nvPr>
        </p:nvSpPr>
        <p:spPr>
          <a:xfrm>
            <a:off x="7284869" y="742949"/>
            <a:ext cx="3794067" cy="685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 b="1">
                <a:highlight>
                  <a:srgbClr val="FFFF00"/>
                </a:highlight>
              </a:rPr>
              <a:t>意思不對</a:t>
            </a:r>
            <a:endParaRPr b="1">
              <a:highlight>
                <a:srgbClr val="FFFF00"/>
              </a:highlight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sp>
        <p:nvSpPr>
          <p:cNvPr id="361" name="Google Shape;361;p21"/>
          <p:cNvSpPr/>
          <p:nvPr/>
        </p:nvSpPr>
        <p:spPr>
          <a:xfrm>
            <a:off x="4814392" y="3814763"/>
            <a:ext cx="1887706" cy="480912"/>
          </a:xfrm>
          <a:prstGeom prst="rect">
            <a:avLst/>
          </a:prstGeom>
          <a:noFill/>
          <a:ln w="762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2" name="Google Shape;362;p21"/>
          <p:cNvSpPr/>
          <p:nvPr/>
        </p:nvSpPr>
        <p:spPr>
          <a:xfrm>
            <a:off x="7931320" y="3814763"/>
            <a:ext cx="1887706" cy="480912"/>
          </a:xfrm>
          <a:prstGeom prst="rect">
            <a:avLst/>
          </a:prstGeom>
          <a:noFill/>
          <a:ln w="762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7" name="Google Shape;367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40896" y="1690688"/>
            <a:ext cx="9429750" cy="4879662"/>
          </a:xfrm>
          <a:prstGeom prst="rect">
            <a:avLst/>
          </a:prstGeom>
          <a:noFill/>
          <a:ln>
            <a:noFill/>
          </a:ln>
        </p:spPr>
      </p:pic>
      <p:sp>
        <p:nvSpPr>
          <p:cNvPr id="368" name="Google Shape;368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rPr lang="en-US" sz="2400" u="sng" dirty="0">
                <a:solidFill>
                  <a:schemeClr val="hlink"/>
                </a:solidFill>
                <a:hlinkClick r:id="rId4"/>
              </a:rPr>
              <a:t>https://kwh.9u1.net/Specialist-Out-patient.html?lang=en</a:t>
            </a:r>
            <a:r>
              <a:rPr lang="en-US" sz="2400" dirty="0"/>
              <a:t> </a:t>
            </a:r>
            <a:endParaRPr sz="2400" dirty="0"/>
          </a:p>
        </p:txBody>
      </p:sp>
      <p:sp>
        <p:nvSpPr>
          <p:cNvPr id="369" name="Google Shape;369;p22"/>
          <p:cNvSpPr txBox="1">
            <a:spLocks noGrp="1"/>
          </p:cNvSpPr>
          <p:nvPr>
            <p:ph type="body" idx="1"/>
          </p:nvPr>
        </p:nvSpPr>
        <p:spPr>
          <a:xfrm>
            <a:off x="7485694" y="381266"/>
            <a:ext cx="5506453" cy="39151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 b="1" dirty="0" err="1">
                <a:highlight>
                  <a:srgbClr val="FFFF00"/>
                </a:highlight>
              </a:rPr>
              <a:t>好像有點不太像是簡體</a:t>
            </a:r>
            <a:r>
              <a:rPr lang="en-US" b="1" dirty="0">
                <a:highlight>
                  <a:srgbClr val="FFFF00"/>
                </a:highlight>
              </a:rPr>
              <a:t>?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/>
          </a:p>
        </p:txBody>
      </p:sp>
      <p:sp>
        <p:nvSpPr>
          <p:cNvPr id="370" name="Google Shape;370;p22"/>
          <p:cNvSpPr/>
          <p:nvPr/>
        </p:nvSpPr>
        <p:spPr>
          <a:xfrm>
            <a:off x="7485694" y="2139975"/>
            <a:ext cx="984080" cy="331788"/>
          </a:xfrm>
          <a:prstGeom prst="rect">
            <a:avLst/>
          </a:prstGeom>
          <a:noFill/>
          <a:ln w="76200" cap="flat" cmpd="sng">
            <a:solidFill>
              <a:srgbClr val="00B0F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1" name="Google Shape;371;p22"/>
          <p:cNvSpPr/>
          <p:nvPr/>
        </p:nvSpPr>
        <p:spPr>
          <a:xfrm>
            <a:off x="7324441" y="6196521"/>
            <a:ext cx="984080" cy="331788"/>
          </a:xfrm>
          <a:prstGeom prst="rect">
            <a:avLst/>
          </a:prstGeom>
          <a:noFill/>
          <a:ln w="76200" cap="flat" cmpd="sng">
            <a:solidFill>
              <a:srgbClr val="00B0F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2" name="Google Shape;372;p22"/>
          <p:cNvSpPr/>
          <p:nvPr/>
        </p:nvSpPr>
        <p:spPr>
          <a:xfrm>
            <a:off x="4072153" y="4130519"/>
            <a:ext cx="984080" cy="331788"/>
          </a:xfrm>
          <a:prstGeom prst="rect">
            <a:avLst/>
          </a:prstGeom>
          <a:noFill/>
          <a:ln w="762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3" name="Google Shape;373;p22"/>
          <p:cNvSpPr/>
          <p:nvPr/>
        </p:nvSpPr>
        <p:spPr>
          <a:xfrm>
            <a:off x="7324441" y="4130519"/>
            <a:ext cx="984080" cy="331788"/>
          </a:xfrm>
          <a:prstGeom prst="rect">
            <a:avLst/>
          </a:prstGeom>
          <a:noFill/>
          <a:ln w="762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4" name="Google Shape;374;p22"/>
          <p:cNvSpPr txBox="1"/>
          <p:nvPr/>
        </p:nvSpPr>
        <p:spPr>
          <a:xfrm>
            <a:off x="4260801" y="4473430"/>
            <a:ext cx="64633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內科</a:t>
            </a:r>
            <a:endParaRPr sz="1800" b="1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5" name="Google Shape;375;p22"/>
          <p:cNvSpPr txBox="1"/>
          <p:nvPr/>
        </p:nvSpPr>
        <p:spPr>
          <a:xfrm>
            <a:off x="7564615" y="4497536"/>
            <a:ext cx="64633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內科</a:t>
            </a:r>
            <a:endParaRPr sz="1800" b="1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3"/>
          <p:cNvSpPr/>
          <p:nvPr/>
        </p:nvSpPr>
        <p:spPr>
          <a:xfrm>
            <a:off x="757805" y="807251"/>
            <a:ext cx="855397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Website: </a:t>
            </a:r>
            <a:r>
              <a:rPr lang="en-US" sz="1800" u="sng">
                <a:solidFill>
                  <a:srgbClr val="0563C1"/>
                </a:solid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https://kwh.9u1.net/Services/Dentistry-And-Maxillofacial-Surgery.html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9" name="Google Shape;109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57026" y="3936198"/>
            <a:ext cx="10012172" cy="2324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57805" y="1890069"/>
            <a:ext cx="7208286" cy="1660480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13"/>
          <p:cNvSpPr txBox="1"/>
          <p:nvPr/>
        </p:nvSpPr>
        <p:spPr>
          <a:xfrm>
            <a:off x="7751428" y="2921802"/>
            <a:ext cx="2726422" cy="3693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Not update yet</a:t>
            </a:r>
            <a:endParaRPr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05A875CA-547E-4D66-9E33-0B39AF533EE3}"/>
              </a:ext>
            </a:extLst>
          </p:cNvPr>
          <p:cNvSpPr/>
          <p:nvPr/>
        </p:nvSpPr>
        <p:spPr>
          <a:xfrm>
            <a:off x="9594850" y="142240"/>
            <a:ext cx="1980565" cy="56070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已處理</a:t>
            </a:r>
            <a:endParaRPr lang="zh-CN" altLang="en-US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rPr lang="en-US" sz="2400" u="sng" dirty="0">
                <a:solidFill>
                  <a:schemeClr val="hlink"/>
                </a:solidFill>
                <a:hlinkClick r:id="rId3"/>
              </a:rPr>
              <a:t>https://kwh.9u1.net/Specialist-Out-patient.html?lang=en</a:t>
            </a:r>
            <a:r>
              <a:rPr lang="en-US" sz="2400" dirty="0"/>
              <a:t> </a:t>
            </a:r>
            <a:endParaRPr sz="2400" dirty="0"/>
          </a:p>
        </p:txBody>
      </p:sp>
      <p:sp>
        <p:nvSpPr>
          <p:cNvPr id="381" name="Google Shape;381;p23"/>
          <p:cNvSpPr/>
          <p:nvPr/>
        </p:nvSpPr>
        <p:spPr>
          <a:xfrm>
            <a:off x="7500654" y="2143812"/>
            <a:ext cx="984080" cy="331788"/>
          </a:xfrm>
          <a:prstGeom prst="rect">
            <a:avLst/>
          </a:prstGeom>
          <a:noFill/>
          <a:ln w="76200" cap="flat" cmpd="sng">
            <a:solidFill>
              <a:srgbClr val="00B0F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2" name="Google Shape;382;p23"/>
          <p:cNvSpPr/>
          <p:nvPr/>
        </p:nvSpPr>
        <p:spPr>
          <a:xfrm>
            <a:off x="4072153" y="4130519"/>
            <a:ext cx="984080" cy="331788"/>
          </a:xfrm>
          <a:prstGeom prst="rect">
            <a:avLst/>
          </a:prstGeom>
          <a:noFill/>
          <a:ln w="762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3" name="Google Shape;383;p23"/>
          <p:cNvSpPr/>
          <p:nvPr/>
        </p:nvSpPr>
        <p:spPr>
          <a:xfrm>
            <a:off x="7324441" y="4130519"/>
            <a:ext cx="984080" cy="331788"/>
          </a:xfrm>
          <a:prstGeom prst="rect">
            <a:avLst/>
          </a:prstGeom>
          <a:noFill/>
          <a:ln w="762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4" name="Google Shape;384;p23"/>
          <p:cNvSpPr txBox="1"/>
          <p:nvPr/>
        </p:nvSpPr>
        <p:spPr>
          <a:xfrm>
            <a:off x="4260801" y="4473430"/>
            <a:ext cx="64633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內科</a:t>
            </a:r>
            <a:endParaRPr sz="1800" b="1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5" name="Google Shape;385;p23"/>
          <p:cNvSpPr txBox="1"/>
          <p:nvPr/>
        </p:nvSpPr>
        <p:spPr>
          <a:xfrm>
            <a:off x="7564615" y="4497536"/>
            <a:ext cx="64633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內科</a:t>
            </a:r>
            <a:endParaRPr sz="1800" b="1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86" name="Google Shape;386;p2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8200" y="1471305"/>
            <a:ext cx="9786938" cy="5021570"/>
          </a:xfrm>
          <a:prstGeom prst="rect">
            <a:avLst/>
          </a:prstGeom>
          <a:noFill/>
          <a:ln>
            <a:noFill/>
          </a:ln>
        </p:spPr>
      </p:pic>
      <p:sp>
        <p:nvSpPr>
          <p:cNvPr id="387" name="Google Shape;387;p23"/>
          <p:cNvSpPr txBox="1"/>
          <p:nvPr/>
        </p:nvSpPr>
        <p:spPr>
          <a:xfrm>
            <a:off x="7858125" y="299931"/>
            <a:ext cx="5362044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英文版同中文版內容不一樣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800" b="1">
                <a:solidFill>
                  <a:schemeClr val="dk1"/>
                </a:solidFill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跟中文版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8" name="Google Shape;388;p23"/>
          <p:cNvSpPr/>
          <p:nvPr/>
        </p:nvSpPr>
        <p:spPr>
          <a:xfrm>
            <a:off x="1371600" y="5829300"/>
            <a:ext cx="1271588" cy="385763"/>
          </a:xfrm>
          <a:prstGeom prst="rect">
            <a:avLst/>
          </a:prstGeom>
          <a:noFill/>
          <a:ln w="5715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3" name="Google Shape;393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0017" y="1489235"/>
            <a:ext cx="9686925" cy="5003640"/>
          </a:xfrm>
          <a:prstGeom prst="rect">
            <a:avLst/>
          </a:prstGeom>
          <a:noFill/>
          <a:ln>
            <a:noFill/>
          </a:ln>
        </p:spPr>
      </p:pic>
      <p:sp>
        <p:nvSpPr>
          <p:cNvPr id="394" name="Google Shape;394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rPr lang="en-US" sz="2400" u="sng" dirty="0">
                <a:solidFill>
                  <a:schemeClr val="hlink"/>
                </a:solidFill>
                <a:hlinkClick r:id="rId4"/>
              </a:rPr>
              <a:t>https://kwh.9u1.net/Specialist-Out-patient.html?lang=en</a:t>
            </a:r>
            <a:r>
              <a:rPr lang="en-US" sz="2400" dirty="0"/>
              <a:t> </a:t>
            </a:r>
            <a:br>
              <a:rPr lang="en-US" sz="2400" dirty="0"/>
            </a:br>
            <a:r>
              <a:rPr lang="en-US" sz="2400" u="sng" dirty="0">
                <a:solidFill>
                  <a:schemeClr val="hlink"/>
                </a:solidFill>
                <a:hlinkClick r:id="rId5"/>
              </a:rPr>
              <a:t>https://www.ha.org.hk/visitor/ha_visitor_index.asp?Content_ID=248298&amp;Lang=CHIB5&amp;Dimension=100&amp;Parent_ID=10053&amp;Ver=HTML</a:t>
            </a:r>
            <a:r>
              <a:rPr lang="en-US" sz="2400" dirty="0"/>
              <a:t> </a:t>
            </a:r>
            <a:endParaRPr sz="2400" dirty="0"/>
          </a:p>
        </p:txBody>
      </p:sp>
      <p:sp>
        <p:nvSpPr>
          <p:cNvPr id="395" name="Google Shape;395;p24"/>
          <p:cNvSpPr/>
          <p:nvPr/>
        </p:nvSpPr>
        <p:spPr>
          <a:xfrm>
            <a:off x="4639398" y="5298486"/>
            <a:ext cx="1647101" cy="369332"/>
          </a:xfrm>
          <a:prstGeom prst="rect">
            <a:avLst/>
          </a:prstGeom>
          <a:noFill/>
          <a:ln w="762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6" name="Google Shape;396;p24"/>
          <p:cNvSpPr txBox="1"/>
          <p:nvPr/>
        </p:nvSpPr>
        <p:spPr>
          <a:xfrm>
            <a:off x="3966308" y="5974210"/>
            <a:ext cx="5506453" cy="9311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800"/>
              <a:buFont typeface="Arial"/>
              <a:buNone/>
            </a:pPr>
            <a:r>
              <a:rPr lang="en-US" sz="2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英文版同中文版內容不一樣</a:t>
            </a:r>
            <a:endParaRPr sz="28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800" b="1">
                <a:solidFill>
                  <a:schemeClr val="dk1"/>
                </a:solidFill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跟英文版</a:t>
            </a:r>
            <a:endParaRPr sz="2800" b="1">
              <a:solidFill>
                <a:schemeClr val="dk1"/>
              </a:solidFill>
              <a:highlight>
                <a:srgbClr val="FFFF00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b="1">
              <a:solidFill>
                <a:schemeClr val="dk1"/>
              </a:solidFill>
              <a:highlight>
                <a:srgbClr val="FFFF00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7" name="Google Shape;397;p24"/>
          <p:cNvSpPr/>
          <p:nvPr/>
        </p:nvSpPr>
        <p:spPr>
          <a:xfrm>
            <a:off x="8129587" y="5097389"/>
            <a:ext cx="1514475" cy="385763"/>
          </a:xfrm>
          <a:prstGeom prst="rect">
            <a:avLst/>
          </a:prstGeom>
          <a:noFill/>
          <a:ln w="5715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2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rPr lang="en-US" sz="2400" u="sng" dirty="0">
                <a:solidFill>
                  <a:schemeClr val="hlink"/>
                </a:solidFill>
              </a:rPr>
              <a:t>https://kwh.9u1.net/General-Out-patient.html</a:t>
            </a:r>
            <a:endParaRPr sz="2400" dirty="0"/>
          </a:p>
        </p:txBody>
      </p:sp>
      <p:sp>
        <p:nvSpPr>
          <p:cNvPr id="403" name="Google Shape;403;p25"/>
          <p:cNvSpPr/>
          <p:nvPr/>
        </p:nvSpPr>
        <p:spPr>
          <a:xfrm>
            <a:off x="4639398" y="5298486"/>
            <a:ext cx="1647101" cy="369332"/>
          </a:xfrm>
          <a:prstGeom prst="rect">
            <a:avLst/>
          </a:prstGeom>
          <a:noFill/>
          <a:ln w="762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4" name="Google Shape;404;p25"/>
          <p:cNvSpPr txBox="1"/>
          <p:nvPr/>
        </p:nvSpPr>
        <p:spPr>
          <a:xfrm>
            <a:off x="8735786" y="299931"/>
            <a:ext cx="4484383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英文版多了x字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800" b="1">
                <a:solidFill>
                  <a:schemeClr val="dk1"/>
                </a:solidFill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請移除</a:t>
            </a:r>
            <a:endParaRPr sz="2800" b="1">
              <a:solidFill>
                <a:schemeClr val="dk1"/>
              </a:solidFill>
              <a:highlight>
                <a:srgbClr val="FFFF00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5" name="Google Shape;405;p25"/>
          <p:cNvSpPr/>
          <p:nvPr/>
        </p:nvSpPr>
        <p:spPr>
          <a:xfrm>
            <a:off x="8129587" y="5097389"/>
            <a:ext cx="1514475" cy="385763"/>
          </a:xfrm>
          <a:prstGeom prst="rect">
            <a:avLst/>
          </a:prstGeom>
          <a:noFill/>
          <a:ln w="5715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06" name="Google Shape;406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8200" y="1690688"/>
            <a:ext cx="9101138" cy="4686585"/>
          </a:xfrm>
          <a:prstGeom prst="rect">
            <a:avLst/>
          </a:prstGeom>
          <a:noFill/>
          <a:ln>
            <a:noFill/>
          </a:ln>
        </p:spPr>
      </p:pic>
      <p:sp>
        <p:nvSpPr>
          <p:cNvPr id="407" name="Google Shape;407;p25"/>
          <p:cNvSpPr/>
          <p:nvPr/>
        </p:nvSpPr>
        <p:spPr>
          <a:xfrm>
            <a:off x="2265589" y="2736056"/>
            <a:ext cx="130628" cy="155121"/>
          </a:xfrm>
          <a:prstGeom prst="ellipse">
            <a:avLst/>
          </a:prstGeom>
          <a:noFill/>
          <a:ln w="28575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8" name="Google Shape;408;p25"/>
          <p:cNvSpPr/>
          <p:nvPr/>
        </p:nvSpPr>
        <p:spPr>
          <a:xfrm>
            <a:off x="1265464" y="4367893"/>
            <a:ext cx="2130879" cy="1502228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9" name="Google Shape;409;p25"/>
          <p:cNvSpPr txBox="1"/>
          <p:nvPr/>
        </p:nvSpPr>
        <p:spPr>
          <a:xfrm>
            <a:off x="1673678" y="4657342"/>
            <a:ext cx="1314450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為什麼有這麼大的空白位置?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2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rPr lang="en-US" sz="2400" u="sng">
                <a:solidFill>
                  <a:schemeClr val="hlink"/>
                </a:solidFill>
                <a:hlinkClick r:id="rId3"/>
              </a:rPr>
              <a:t>https://kwh.9u1.net/Visitors.html?lang=en</a:t>
            </a:r>
            <a:r>
              <a:rPr lang="en-US" sz="2400"/>
              <a:t> </a:t>
            </a:r>
            <a:endParaRPr sz="2400"/>
          </a:p>
        </p:txBody>
      </p:sp>
      <p:sp>
        <p:nvSpPr>
          <p:cNvPr id="415" name="Google Shape;415;p26"/>
          <p:cNvSpPr txBox="1"/>
          <p:nvPr/>
        </p:nvSpPr>
        <p:spPr>
          <a:xfrm>
            <a:off x="8735786" y="299931"/>
            <a:ext cx="4484383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英文版沒有翻譯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800" b="1">
                <a:solidFill>
                  <a:schemeClr val="dk1"/>
                </a:solidFill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請更新</a:t>
            </a:r>
            <a:endParaRPr sz="2800" b="1">
              <a:solidFill>
                <a:schemeClr val="dk1"/>
              </a:solidFill>
              <a:highlight>
                <a:srgbClr val="FFFF00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16" name="Google Shape;416;p2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05327" y="1480996"/>
            <a:ext cx="9772650" cy="5011879"/>
          </a:xfrm>
          <a:prstGeom prst="rect">
            <a:avLst/>
          </a:prstGeom>
          <a:noFill/>
          <a:ln>
            <a:noFill/>
          </a:ln>
        </p:spPr>
      </p:pic>
      <p:sp>
        <p:nvSpPr>
          <p:cNvPr id="417" name="Google Shape;417;p26"/>
          <p:cNvSpPr/>
          <p:nvPr/>
        </p:nvSpPr>
        <p:spPr>
          <a:xfrm>
            <a:off x="3322864" y="1985962"/>
            <a:ext cx="489857" cy="367393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8" name="Google Shape;418;p26"/>
          <p:cNvSpPr/>
          <p:nvPr/>
        </p:nvSpPr>
        <p:spPr>
          <a:xfrm>
            <a:off x="1770289" y="3425265"/>
            <a:ext cx="2011136" cy="2452008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474F8C5E-E4E9-4D67-BBC6-06B35CA57A6B}"/>
              </a:ext>
            </a:extLst>
          </p:cNvPr>
          <p:cNvSpPr/>
          <p:nvPr/>
        </p:nvSpPr>
        <p:spPr>
          <a:xfrm>
            <a:off x="9594850" y="142240"/>
            <a:ext cx="1980565" cy="56070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已處理</a:t>
            </a:r>
            <a:endParaRPr lang="zh-CN" altLang="en-US" dirty="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rPr lang="en-US" sz="2400" u="sng">
                <a:solidFill>
                  <a:schemeClr val="hlink"/>
                </a:solidFill>
                <a:hlinkClick r:id="rId3"/>
              </a:rPr>
              <a:t>https://kwh.9u1.net/Visitors.html?lang=en</a:t>
            </a:r>
            <a:r>
              <a:rPr lang="en-US" sz="2400"/>
              <a:t> </a:t>
            </a:r>
            <a:endParaRPr sz="2400"/>
          </a:p>
        </p:txBody>
      </p:sp>
      <p:sp>
        <p:nvSpPr>
          <p:cNvPr id="424" name="Google Shape;424;p27"/>
          <p:cNvSpPr txBox="1"/>
          <p:nvPr/>
        </p:nvSpPr>
        <p:spPr>
          <a:xfrm>
            <a:off x="8735786" y="299931"/>
            <a:ext cx="4484383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英文版沒有翻譯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800" b="1">
                <a:solidFill>
                  <a:schemeClr val="dk1"/>
                </a:solidFill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請更新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25" name="Google Shape;425;p2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8200" y="1512683"/>
            <a:ext cx="9172575" cy="3106418"/>
          </a:xfrm>
          <a:prstGeom prst="rect">
            <a:avLst/>
          </a:prstGeom>
          <a:noFill/>
          <a:ln>
            <a:noFill/>
          </a:ln>
        </p:spPr>
      </p:pic>
      <p:sp>
        <p:nvSpPr>
          <p:cNvPr id="426" name="Google Shape;426;p27"/>
          <p:cNvSpPr/>
          <p:nvPr/>
        </p:nvSpPr>
        <p:spPr>
          <a:xfrm>
            <a:off x="998764" y="3186112"/>
            <a:ext cx="2011136" cy="1210869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27" name="Google Shape;427;p2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456214" y="3320656"/>
            <a:ext cx="7897585" cy="2043110"/>
          </a:xfrm>
          <a:prstGeom prst="rect">
            <a:avLst/>
          </a:prstGeom>
          <a:noFill/>
          <a:ln>
            <a:noFill/>
          </a:ln>
        </p:spPr>
      </p:pic>
      <p:sp>
        <p:nvSpPr>
          <p:cNvPr id="428" name="Google Shape;428;p27"/>
          <p:cNvSpPr/>
          <p:nvPr/>
        </p:nvSpPr>
        <p:spPr>
          <a:xfrm>
            <a:off x="3456214" y="4758953"/>
            <a:ext cx="1576388" cy="257568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29" name="Google Shape;429;p2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38199" y="5016521"/>
            <a:ext cx="6653819" cy="1668194"/>
          </a:xfrm>
          <a:prstGeom prst="rect">
            <a:avLst/>
          </a:prstGeom>
          <a:noFill/>
          <a:ln>
            <a:noFill/>
          </a:ln>
        </p:spPr>
      </p:pic>
      <p:sp>
        <p:nvSpPr>
          <p:cNvPr id="430" name="Google Shape;430;p27"/>
          <p:cNvSpPr/>
          <p:nvPr/>
        </p:nvSpPr>
        <p:spPr>
          <a:xfrm>
            <a:off x="838199" y="6157389"/>
            <a:ext cx="1576388" cy="257568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39EA3BF5-D7FE-48AB-8880-AB333D32EC36}"/>
              </a:ext>
            </a:extLst>
          </p:cNvPr>
          <p:cNvSpPr/>
          <p:nvPr/>
        </p:nvSpPr>
        <p:spPr>
          <a:xfrm>
            <a:off x="9594850" y="142240"/>
            <a:ext cx="1980565" cy="56070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已處理</a:t>
            </a:r>
            <a:endParaRPr lang="zh-CN" altLang="en-US" dirty="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2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rPr lang="en-US" sz="2400" u="sng">
                <a:solidFill>
                  <a:schemeClr val="hlink"/>
                </a:solidFill>
                <a:hlinkClick r:id="rId3"/>
              </a:rPr>
              <a:t>https://kwh.9u1.net/Visitors.html?lang=en</a:t>
            </a:r>
            <a:r>
              <a:rPr lang="en-US" sz="2400"/>
              <a:t> </a:t>
            </a:r>
            <a:endParaRPr sz="2400"/>
          </a:p>
        </p:txBody>
      </p:sp>
      <p:sp>
        <p:nvSpPr>
          <p:cNvPr id="436" name="Google Shape;436;p28"/>
          <p:cNvSpPr txBox="1"/>
          <p:nvPr/>
        </p:nvSpPr>
        <p:spPr>
          <a:xfrm>
            <a:off x="7260451" y="726439"/>
            <a:ext cx="4484383" cy="39352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請提供不同語言的內容</a:t>
            </a:r>
            <a:endParaRPr sz="2800" b="1">
              <a:solidFill>
                <a:schemeClr val="dk1"/>
              </a:solidFill>
              <a:highlight>
                <a:srgbClr val="FFFF00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7" name="Google Shape;437;p28"/>
          <p:cNvSpPr/>
          <p:nvPr/>
        </p:nvSpPr>
        <p:spPr>
          <a:xfrm>
            <a:off x="998764" y="3186112"/>
            <a:ext cx="2011136" cy="1210869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8" name="Google Shape;438;p28"/>
          <p:cNvSpPr/>
          <p:nvPr/>
        </p:nvSpPr>
        <p:spPr>
          <a:xfrm>
            <a:off x="3456214" y="4758953"/>
            <a:ext cx="1576388" cy="257568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39" name="Google Shape;439;p2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8199" y="1628388"/>
            <a:ext cx="8735786" cy="4503172"/>
          </a:xfrm>
          <a:prstGeom prst="rect">
            <a:avLst/>
          </a:prstGeom>
          <a:noFill/>
          <a:ln>
            <a:noFill/>
          </a:ln>
        </p:spPr>
      </p:pic>
      <p:sp>
        <p:nvSpPr>
          <p:cNvPr id="440" name="Google Shape;440;p28"/>
          <p:cNvSpPr/>
          <p:nvPr/>
        </p:nvSpPr>
        <p:spPr>
          <a:xfrm>
            <a:off x="1216138" y="2218031"/>
            <a:ext cx="1576388" cy="267993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1" name="Google Shape;441;p28"/>
          <p:cNvSpPr/>
          <p:nvPr/>
        </p:nvSpPr>
        <p:spPr>
          <a:xfrm>
            <a:off x="7134224" y="2246607"/>
            <a:ext cx="1895476" cy="3884953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87B16BDE-15EA-4498-BBD9-40BD850EEFED}"/>
              </a:ext>
            </a:extLst>
          </p:cNvPr>
          <p:cNvSpPr/>
          <p:nvPr/>
        </p:nvSpPr>
        <p:spPr>
          <a:xfrm>
            <a:off x="9594850" y="142240"/>
            <a:ext cx="1980565" cy="56070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已處理</a:t>
            </a:r>
            <a:endParaRPr lang="zh-CN" altLang="en-US" dirty="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6" name="Google Shape;446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8650" y="1633692"/>
            <a:ext cx="9301163" cy="4859183"/>
          </a:xfrm>
          <a:prstGeom prst="rect">
            <a:avLst/>
          </a:prstGeom>
          <a:noFill/>
          <a:ln>
            <a:noFill/>
          </a:ln>
        </p:spPr>
      </p:pic>
      <p:sp>
        <p:nvSpPr>
          <p:cNvPr id="447" name="Google Shape;447;p2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rPr lang="en-US" sz="2400" u="sng" dirty="0">
                <a:solidFill>
                  <a:schemeClr val="hlink"/>
                </a:solidFill>
                <a:hlinkClick r:id="rId4"/>
              </a:rPr>
              <a:t>https://kwh.9u1.net/Visitors.html?lang=en</a:t>
            </a:r>
            <a:r>
              <a:rPr lang="en-US" sz="2400" dirty="0"/>
              <a:t> </a:t>
            </a:r>
            <a:endParaRPr sz="2400" dirty="0"/>
          </a:p>
        </p:txBody>
      </p:sp>
      <p:sp>
        <p:nvSpPr>
          <p:cNvPr id="448" name="Google Shape;448;p29"/>
          <p:cNvSpPr txBox="1"/>
          <p:nvPr/>
        </p:nvSpPr>
        <p:spPr>
          <a:xfrm>
            <a:off x="7260451" y="726439"/>
            <a:ext cx="4484383" cy="39352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缺乏英文版本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9" name="Google Shape;449;p29"/>
          <p:cNvSpPr/>
          <p:nvPr/>
        </p:nvSpPr>
        <p:spPr>
          <a:xfrm>
            <a:off x="998763" y="2680097"/>
            <a:ext cx="2344511" cy="2078856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54C9971F-46DF-4319-A3EB-F912CDBD65A8}"/>
              </a:ext>
            </a:extLst>
          </p:cNvPr>
          <p:cNvSpPr/>
          <p:nvPr/>
        </p:nvSpPr>
        <p:spPr>
          <a:xfrm>
            <a:off x="9594850" y="142240"/>
            <a:ext cx="1980565" cy="56070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已處理</a:t>
            </a:r>
            <a:endParaRPr lang="zh-CN" altLang="en-US" dirty="0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4" name="Google Shape;454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01497" y="1514652"/>
            <a:ext cx="9620214" cy="4978223"/>
          </a:xfrm>
          <a:prstGeom prst="rect">
            <a:avLst/>
          </a:prstGeom>
          <a:noFill/>
          <a:ln>
            <a:noFill/>
          </a:ln>
        </p:spPr>
      </p:pic>
      <p:sp>
        <p:nvSpPr>
          <p:cNvPr id="455" name="Google Shape;455;p3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rPr lang="en-US" sz="2400" u="sng" dirty="0">
                <a:solidFill>
                  <a:schemeClr val="hlink"/>
                </a:solidFill>
                <a:hlinkClick r:id="rId4"/>
              </a:rPr>
              <a:t>https://kwh.9u1.net/Visitors.html?lang=en</a:t>
            </a:r>
            <a:r>
              <a:rPr lang="en-US" sz="2400" dirty="0"/>
              <a:t> </a:t>
            </a:r>
            <a:endParaRPr sz="2400" dirty="0"/>
          </a:p>
        </p:txBody>
      </p:sp>
      <p:sp>
        <p:nvSpPr>
          <p:cNvPr id="456" name="Google Shape;456;p30"/>
          <p:cNvSpPr txBox="1"/>
          <p:nvPr/>
        </p:nvSpPr>
        <p:spPr>
          <a:xfrm>
            <a:off x="7260451" y="726439"/>
            <a:ext cx="4484383" cy="39352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請粗體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7" name="Google Shape;457;p30"/>
          <p:cNvSpPr/>
          <p:nvPr/>
        </p:nvSpPr>
        <p:spPr>
          <a:xfrm>
            <a:off x="4550550" y="3429000"/>
            <a:ext cx="762000" cy="180474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8" name="Google Shape;458;p30"/>
          <p:cNvSpPr/>
          <p:nvPr/>
        </p:nvSpPr>
        <p:spPr>
          <a:xfrm>
            <a:off x="7836568" y="3378869"/>
            <a:ext cx="762000" cy="180474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9" name="Google Shape;459;p30"/>
          <p:cNvSpPr/>
          <p:nvPr/>
        </p:nvSpPr>
        <p:spPr>
          <a:xfrm>
            <a:off x="7399421" y="5967129"/>
            <a:ext cx="762000" cy="180474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0" name="Google Shape;460;p30"/>
          <p:cNvSpPr/>
          <p:nvPr/>
        </p:nvSpPr>
        <p:spPr>
          <a:xfrm>
            <a:off x="4169550" y="5967129"/>
            <a:ext cx="762000" cy="180474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p3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rPr lang="en-US" sz="2400" u="sng" dirty="0">
                <a:solidFill>
                  <a:schemeClr val="hlink"/>
                </a:solidFill>
                <a:hlinkClick r:id="rId3"/>
              </a:rPr>
              <a:t>https://kwh.9u1.net/Services/Dietetics.html</a:t>
            </a:r>
            <a:r>
              <a:rPr lang="en-US" sz="2400" dirty="0"/>
              <a:t> </a:t>
            </a:r>
            <a:endParaRPr sz="2400" dirty="0"/>
          </a:p>
        </p:txBody>
      </p:sp>
      <p:sp>
        <p:nvSpPr>
          <p:cNvPr id="466" name="Google Shape;466;p31"/>
          <p:cNvSpPr txBox="1"/>
          <p:nvPr/>
        </p:nvSpPr>
        <p:spPr>
          <a:xfrm>
            <a:off x="7260451" y="726439"/>
            <a:ext cx="4484383" cy="39352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多了字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7" name="Google Shape;467;p31"/>
          <p:cNvSpPr/>
          <p:nvPr/>
        </p:nvSpPr>
        <p:spPr>
          <a:xfrm>
            <a:off x="4550550" y="3429000"/>
            <a:ext cx="762000" cy="180474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8" name="Google Shape;468;p31"/>
          <p:cNvSpPr/>
          <p:nvPr/>
        </p:nvSpPr>
        <p:spPr>
          <a:xfrm>
            <a:off x="7836568" y="3378869"/>
            <a:ext cx="762000" cy="180474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9" name="Google Shape;469;p31"/>
          <p:cNvSpPr/>
          <p:nvPr/>
        </p:nvSpPr>
        <p:spPr>
          <a:xfrm>
            <a:off x="7399421" y="5967129"/>
            <a:ext cx="762000" cy="180474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0" name="Google Shape;470;p31"/>
          <p:cNvSpPr/>
          <p:nvPr/>
        </p:nvSpPr>
        <p:spPr>
          <a:xfrm>
            <a:off x="4169550" y="5967129"/>
            <a:ext cx="762000" cy="180474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71" name="Google Shape;471;p3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8200" y="1673214"/>
            <a:ext cx="9304421" cy="4819661"/>
          </a:xfrm>
          <a:prstGeom prst="rect">
            <a:avLst/>
          </a:prstGeom>
          <a:noFill/>
          <a:ln>
            <a:noFill/>
          </a:ln>
        </p:spPr>
      </p:pic>
      <p:sp>
        <p:nvSpPr>
          <p:cNvPr id="472" name="Google Shape;472;p31"/>
          <p:cNvSpPr/>
          <p:nvPr/>
        </p:nvSpPr>
        <p:spPr>
          <a:xfrm>
            <a:off x="4411579" y="3962400"/>
            <a:ext cx="2045368" cy="593849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F2124E83-5F58-4AEF-BEA3-B25493DA5476}"/>
              </a:ext>
            </a:extLst>
          </p:cNvPr>
          <p:cNvSpPr/>
          <p:nvPr/>
        </p:nvSpPr>
        <p:spPr>
          <a:xfrm>
            <a:off x="9594850" y="142240"/>
            <a:ext cx="1980565" cy="56070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已處理</a:t>
            </a:r>
            <a:endParaRPr lang="zh-CN" altLang="en-US" dirty="0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7" name="Google Shape;477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8174" y="1402682"/>
            <a:ext cx="9841725" cy="5090193"/>
          </a:xfrm>
          <a:prstGeom prst="rect">
            <a:avLst/>
          </a:prstGeom>
          <a:noFill/>
          <a:ln>
            <a:noFill/>
          </a:ln>
        </p:spPr>
      </p:pic>
      <p:sp>
        <p:nvSpPr>
          <p:cNvPr id="478" name="Google Shape;478;p3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rPr lang="en-US" sz="2400" u="sng" dirty="0">
                <a:solidFill>
                  <a:schemeClr val="hlink"/>
                </a:solidFill>
                <a:hlinkClick r:id="rId4"/>
              </a:rPr>
              <a:t>https://kwh.9u1.net/Services/Medical-Social-Service.html?lang=hk</a:t>
            </a:r>
            <a:r>
              <a:rPr lang="en-US" sz="2400" dirty="0"/>
              <a:t> </a:t>
            </a:r>
            <a:endParaRPr sz="2400" dirty="0"/>
          </a:p>
        </p:txBody>
      </p:sp>
      <p:sp>
        <p:nvSpPr>
          <p:cNvPr id="479" name="Google Shape;479;p32"/>
          <p:cNvSpPr txBox="1"/>
          <p:nvPr/>
        </p:nvSpPr>
        <p:spPr>
          <a:xfrm>
            <a:off x="6637235" y="365125"/>
            <a:ext cx="5151529" cy="39352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更改為「上午9:00至中午12:00」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0" name="Google Shape;480;p32"/>
          <p:cNvSpPr/>
          <p:nvPr/>
        </p:nvSpPr>
        <p:spPr>
          <a:xfrm>
            <a:off x="4619587" y="3857541"/>
            <a:ext cx="762000" cy="180474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1" name="Google Shape;481;p32"/>
          <p:cNvSpPr/>
          <p:nvPr/>
        </p:nvSpPr>
        <p:spPr>
          <a:xfrm>
            <a:off x="7908006" y="3901531"/>
            <a:ext cx="762000" cy="180474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614E2987-24D8-41B5-A3CE-848B79828301}"/>
              </a:ext>
            </a:extLst>
          </p:cNvPr>
          <p:cNvSpPr/>
          <p:nvPr/>
        </p:nvSpPr>
        <p:spPr>
          <a:xfrm>
            <a:off x="9594850" y="142240"/>
            <a:ext cx="1980565" cy="56070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已處理</a:t>
            </a:r>
            <a:endParaRPr lang="zh-CN" altLang="en-US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Google Shape;116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76300" y="2672109"/>
            <a:ext cx="11023600" cy="1977363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12"/>
          <p:cNvSpPr/>
          <p:nvPr/>
        </p:nvSpPr>
        <p:spPr>
          <a:xfrm>
            <a:off x="779067" y="1504434"/>
            <a:ext cx="428386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u="sng" dirty="0">
                <a:solidFill>
                  <a:srgbClr val="0563C1"/>
                </a:solidFill>
                <a:latin typeface="Calibri"/>
                <a:ea typeface="Calibri"/>
                <a:cs typeface="Calibri"/>
                <a:sym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https://kwh.9u1.net/Services/Podiatry.html</a:t>
            </a: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DC1F4194-3172-4942-9E3E-92F541FFEB95}"/>
              </a:ext>
            </a:extLst>
          </p:cNvPr>
          <p:cNvSpPr/>
          <p:nvPr/>
        </p:nvSpPr>
        <p:spPr>
          <a:xfrm>
            <a:off x="9594850" y="142240"/>
            <a:ext cx="1980565" cy="56070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已處理</a:t>
            </a:r>
            <a:endParaRPr lang="zh-CN" altLang="en-US" dirty="0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p3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rPr lang="en-US" sz="2400" u="sng" dirty="0">
                <a:solidFill>
                  <a:schemeClr val="hlink"/>
                </a:solidFill>
                <a:hlinkClick r:id="rId3"/>
              </a:rPr>
              <a:t>https://kwh.9u1.net/Services/Department-of-Diagnostic-and-Interventional-Radiology.html</a:t>
            </a:r>
            <a:r>
              <a:rPr lang="en-US" sz="2400" dirty="0"/>
              <a:t> </a:t>
            </a:r>
            <a:endParaRPr sz="2400" dirty="0"/>
          </a:p>
        </p:txBody>
      </p:sp>
      <p:sp>
        <p:nvSpPr>
          <p:cNvPr id="487" name="Google Shape;487;p3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pic>
        <p:nvPicPr>
          <p:cNvPr id="488" name="Google Shape;488;p3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22421" y="1611656"/>
            <a:ext cx="9432758" cy="488121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89" name="Google Shape;489;p33"/>
          <p:cNvCxnSpPr/>
          <p:nvPr/>
        </p:nvCxnSpPr>
        <p:spPr>
          <a:xfrm flipH="1">
            <a:off x="5767137" y="2759242"/>
            <a:ext cx="64168" cy="160421"/>
          </a:xfrm>
          <a:prstGeom prst="straightConnector1">
            <a:avLst/>
          </a:prstGeom>
          <a:noFill/>
          <a:ln w="5715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90" name="Google Shape;490;p33"/>
          <p:cNvCxnSpPr/>
          <p:nvPr/>
        </p:nvCxnSpPr>
        <p:spPr>
          <a:xfrm flipH="1">
            <a:off x="8935453" y="2759241"/>
            <a:ext cx="64168" cy="160421"/>
          </a:xfrm>
          <a:prstGeom prst="straightConnector1">
            <a:avLst/>
          </a:prstGeom>
          <a:noFill/>
          <a:ln w="5715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91" name="Google Shape;491;p33"/>
          <p:cNvCxnSpPr/>
          <p:nvPr/>
        </p:nvCxnSpPr>
        <p:spPr>
          <a:xfrm flipH="1">
            <a:off x="5269832" y="4130842"/>
            <a:ext cx="64168" cy="160421"/>
          </a:xfrm>
          <a:prstGeom prst="straightConnector1">
            <a:avLst/>
          </a:prstGeom>
          <a:noFill/>
          <a:ln w="5715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92" name="Google Shape;492;p33"/>
          <p:cNvCxnSpPr/>
          <p:nvPr/>
        </p:nvCxnSpPr>
        <p:spPr>
          <a:xfrm flipH="1">
            <a:off x="8422105" y="4130841"/>
            <a:ext cx="64168" cy="160421"/>
          </a:xfrm>
          <a:prstGeom prst="straightConnector1">
            <a:avLst/>
          </a:prstGeom>
          <a:noFill/>
          <a:ln w="5715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93" name="Google Shape;493;p33"/>
          <p:cNvSpPr txBox="1"/>
          <p:nvPr/>
        </p:nvSpPr>
        <p:spPr>
          <a:xfrm>
            <a:off x="6994358" y="1258718"/>
            <a:ext cx="180049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請跟英文版排版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D0300E50-8AB3-42E0-968A-C0072FA4AEB3}"/>
              </a:ext>
            </a:extLst>
          </p:cNvPr>
          <p:cNvSpPr/>
          <p:nvPr/>
        </p:nvSpPr>
        <p:spPr>
          <a:xfrm>
            <a:off x="9594850" y="142240"/>
            <a:ext cx="1980565" cy="56070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已處理</a:t>
            </a:r>
            <a:endParaRPr lang="zh-CN" altLang="en-US" dirty="0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p3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rPr lang="en-US" sz="2400" u="sng">
                <a:solidFill>
                  <a:schemeClr val="hlink"/>
                </a:solidFill>
                <a:hlinkClick r:id="rId3"/>
              </a:rPr>
              <a:t>https://kwh.9u1.net/Services/Department-of-Diagnostic-and-Interventional-Radiology.html</a:t>
            </a:r>
            <a:r>
              <a:rPr lang="en-US" sz="2400"/>
              <a:t> </a:t>
            </a:r>
            <a:endParaRPr sz="2400"/>
          </a:p>
        </p:txBody>
      </p:sp>
      <p:sp>
        <p:nvSpPr>
          <p:cNvPr id="499" name="Google Shape;499;p34"/>
          <p:cNvSpPr txBox="1">
            <a:spLocks noGrp="1"/>
          </p:cNvSpPr>
          <p:nvPr>
            <p:ph type="body" idx="1"/>
          </p:nvPr>
        </p:nvSpPr>
        <p:spPr>
          <a:xfrm>
            <a:off x="5847346" y="1825625"/>
            <a:ext cx="5506453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英文版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中文版(繁體中文)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中文版(簡體中文)</a:t>
            </a:r>
            <a:endParaRPr/>
          </a:p>
        </p:txBody>
      </p:sp>
      <p:pic>
        <p:nvPicPr>
          <p:cNvPr id="500" name="Google Shape;500;p3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8200" y="1825625"/>
            <a:ext cx="4627692" cy="4194973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501" name="Google Shape;501;p34"/>
          <p:cNvSpPr/>
          <p:nvPr/>
        </p:nvSpPr>
        <p:spPr>
          <a:xfrm>
            <a:off x="846221" y="4001294"/>
            <a:ext cx="4592053" cy="1950327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2" name="Google Shape;502;p34"/>
          <p:cNvSpPr/>
          <p:nvPr/>
        </p:nvSpPr>
        <p:spPr>
          <a:xfrm>
            <a:off x="1459832" y="5965617"/>
            <a:ext cx="2109536" cy="612648"/>
          </a:xfrm>
          <a:prstGeom prst="wedgeRoundRectCallout">
            <a:avLst>
              <a:gd name="adj1" fmla="val -18815"/>
              <a:gd name="adj2" fmla="val -94609"/>
              <a:gd name="adj3" fmla="val 16667"/>
            </a:avLst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親，張圖調轉左☺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726910BA-A4A8-4084-B039-9F5EC00A3FA3}"/>
              </a:ext>
            </a:extLst>
          </p:cNvPr>
          <p:cNvSpPr/>
          <p:nvPr/>
        </p:nvSpPr>
        <p:spPr>
          <a:xfrm>
            <a:off x="9594850" y="142240"/>
            <a:ext cx="1980565" cy="56070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已處理</a:t>
            </a:r>
            <a:endParaRPr lang="zh-CN" altLang="en-US" dirty="0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p3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rPr lang="en-US" sz="2400" u="sng" dirty="0">
                <a:solidFill>
                  <a:schemeClr val="hlink"/>
                </a:solidFill>
                <a:hlinkClick r:id="rId3"/>
              </a:rPr>
              <a:t>https://kwh.9u1.net/Services/Anaesthesiology-Operating-Theatre-Services.html</a:t>
            </a:r>
            <a:r>
              <a:rPr lang="en-US" sz="2400" dirty="0"/>
              <a:t> </a:t>
            </a:r>
            <a:endParaRPr sz="2400" dirty="0"/>
          </a:p>
        </p:txBody>
      </p:sp>
      <p:sp>
        <p:nvSpPr>
          <p:cNvPr id="508" name="Google Shape;508;p35"/>
          <p:cNvSpPr txBox="1">
            <a:spLocks noGrp="1"/>
          </p:cNvSpPr>
          <p:nvPr>
            <p:ph type="body" idx="1"/>
          </p:nvPr>
        </p:nvSpPr>
        <p:spPr>
          <a:xfrm>
            <a:off x="5847346" y="1825625"/>
            <a:ext cx="5506453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英文版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中文版(繁體中文)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中文版(簡體中文)</a:t>
            </a:r>
            <a:endParaRPr/>
          </a:p>
        </p:txBody>
      </p:sp>
      <p:sp>
        <p:nvSpPr>
          <p:cNvPr id="509" name="Google Shape;509;p35"/>
          <p:cNvSpPr/>
          <p:nvPr/>
        </p:nvSpPr>
        <p:spPr>
          <a:xfrm>
            <a:off x="846221" y="4001294"/>
            <a:ext cx="4592053" cy="1950327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10" name="Google Shape;510;p3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81217" y="1571908"/>
            <a:ext cx="9499648" cy="4920967"/>
          </a:xfrm>
          <a:prstGeom prst="rect">
            <a:avLst/>
          </a:prstGeom>
          <a:noFill/>
          <a:ln>
            <a:noFill/>
          </a:ln>
        </p:spPr>
      </p:pic>
      <p:sp>
        <p:nvSpPr>
          <p:cNvPr id="511" name="Google Shape;511;p35"/>
          <p:cNvSpPr/>
          <p:nvPr/>
        </p:nvSpPr>
        <p:spPr>
          <a:xfrm>
            <a:off x="4307305" y="4363453"/>
            <a:ext cx="1652337" cy="272715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2" name="Google Shape;512;p35"/>
          <p:cNvSpPr/>
          <p:nvPr/>
        </p:nvSpPr>
        <p:spPr>
          <a:xfrm>
            <a:off x="7539789" y="4379495"/>
            <a:ext cx="1652337" cy="272715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20B4502B-05FD-4636-88B6-A7950959189C}"/>
              </a:ext>
            </a:extLst>
          </p:cNvPr>
          <p:cNvSpPr/>
          <p:nvPr/>
        </p:nvSpPr>
        <p:spPr>
          <a:xfrm>
            <a:off x="9594850" y="142240"/>
            <a:ext cx="1980565" cy="56070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已處理</a:t>
            </a:r>
            <a:endParaRPr lang="zh-CN" altLang="en-US" dirty="0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7" name="Google Shape;517;p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8200" y="1523056"/>
            <a:ext cx="9593179" cy="4956476"/>
          </a:xfrm>
          <a:prstGeom prst="rect">
            <a:avLst/>
          </a:prstGeom>
          <a:noFill/>
          <a:ln>
            <a:noFill/>
          </a:ln>
        </p:spPr>
      </p:pic>
      <p:sp>
        <p:nvSpPr>
          <p:cNvPr id="518" name="Google Shape;518;p3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rPr lang="en-US" sz="2400" u="sng" dirty="0">
                <a:solidFill>
                  <a:schemeClr val="hlink"/>
                </a:solidFill>
                <a:hlinkClick r:id="rId4"/>
              </a:rPr>
              <a:t>https://kwh.9u1.net/Services/Neurosurgery.html</a:t>
            </a:r>
            <a:r>
              <a:rPr lang="en-US" sz="2400" dirty="0"/>
              <a:t> </a:t>
            </a:r>
            <a:endParaRPr sz="2400" dirty="0"/>
          </a:p>
        </p:txBody>
      </p:sp>
      <p:sp>
        <p:nvSpPr>
          <p:cNvPr id="519" name="Google Shape;519;p36"/>
          <p:cNvSpPr/>
          <p:nvPr/>
        </p:nvSpPr>
        <p:spPr>
          <a:xfrm>
            <a:off x="4515853" y="2783305"/>
            <a:ext cx="1347536" cy="312821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0" name="Google Shape;520;p36"/>
          <p:cNvSpPr/>
          <p:nvPr/>
        </p:nvSpPr>
        <p:spPr>
          <a:xfrm>
            <a:off x="7700211" y="2783305"/>
            <a:ext cx="1347536" cy="312821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9176D52F-60C8-42EF-A278-C3C9A08F971E}"/>
              </a:ext>
            </a:extLst>
          </p:cNvPr>
          <p:cNvSpPr/>
          <p:nvPr/>
        </p:nvSpPr>
        <p:spPr>
          <a:xfrm>
            <a:off x="9594850" y="142240"/>
            <a:ext cx="1980565" cy="56070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已處理</a:t>
            </a:r>
            <a:endParaRPr lang="zh-CN" altLang="en-US" dirty="0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5" name="Google Shape;525;p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9390" y="1548205"/>
            <a:ext cx="9689432" cy="5006544"/>
          </a:xfrm>
          <a:prstGeom prst="rect">
            <a:avLst/>
          </a:prstGeom>
          <a:noFill/>
          <a:ln>
            <a:noFill/>
          </a:ln>
        </p:spPr>
      </p:pic>
      <p:sp>
        <p:nvSpPr>
          <p:cNvPr id="526" name="Google Shape;526;p3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rPr lang="en-US" sz="2400" u="sng">
                <a:solidFill>
                  <a:schemeClr val="hlink"/>
                </a:solidFill>
                <a:hlinkClick r:id="rId4"/>
              </a:rPr>
              <a:t>https://kwh.9u1.net/Services/Obstetrics-And-Gynaecology.html</a:t>
            </a:r>
            <a:r>
              <a:rPr lang="en-US" sz="2400"/>
              <a:t> </a:t>
            </a:r>
            <a:endParaRPr sz="2400"/>
          </a:p>
        </p:txBody>
      </p:sp>
      <p:sp>
        <p:nvSpPr>
          <p:cNvPr id="527" name="Google Shape;527;p37"/>
          <p:cNvSpPr/>
          <p:nvPr/>
        </p:nvSpPr>
        <p:spPr>
          <a:xfrm>
            <a:off x="4251159" y="3272589"/>
            <a:ext cx="2173704" cy="1171074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8" name="Google Shape;528;p37"/>
          <p:cNvSpPr/>
          <p:nvPr/>
        </p:nvSpPr>
        <p:spPr>
          <a:xfrm>
            <a:off x="7531768" y="3272589"/>
            <a:ext cx="2173703" cy="1171074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DAE1736C-C3EC-4D04-A696-5B1A0714E962}"/>
              </a:ext>
            </a:extLst>
          </p:cNvPr>
          <p:cNvSpPr/>
          <p:nvPr/>
        </p:nvSpPr>
        <p:spPr>
          <a:xfrm>
            <a:off x="9594850" y="142240"/>
            <a:ext cx="1980565" cy="56070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已處理</a:t>
            </a:r>
            <a:endParaRPr lang="zh-CN" altLang="en-US" dirty="0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3" name="Google Shape;533;p3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7621" y="1313882"/>
            <a:ext cx="10018295" cy="5178993"/>
          </a:xfrm>
          <a:prstGeom prst="rect">
            <a:avLst/>
          </a:prstGeom>
          <a:noFill/>
          <a:ln>
            <a:noFill/>
          </a:ln>
        </p:spPr>
      </p:pic>
      <p:sp>
        <p:nvSpPr>
          <p:cNvPr id="534" name="Google Shape;534;p3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rPr lang="en-US" sz="2400" u="sng" dirty="0">
                <a:solidFill>
                  <a:schemeClr val="hlink"/>
                </a:solidFill>
                <a:hlinkClick r:id="rId4"/>
              </a:rPr>
              <a:t>https://kwh.9u1.net/Services/Orthopaedics-And-Traumatology.html</a:t>
            </a:r>
            <a:r>
              <a:rPr lang="en-US" sz="2400" dirty="0"/>
              <a:t> </a:t>
            </a:r>
            <a:endParaRPr sz="2400" dirty="0"/>
          </a:p>
        </p:txBody>
      </p:sp>
      <p:sp>
        <p:nvSpPr>
          <p:cNvPr id="535" name="Google Shape;535;p38"/>
          <p:cNvSpPr/>
          <p:nvPr/>
        </p:nvSpPr>
        <p:spPr>
          <a:xfrm>
            <a:off x="4443665" y="3429000"/>
            <a:ext cx="1042736" cy="156411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6" name="Google Shape;536;p38"/>
          <p:cNvSpPr/>
          <p:nvPr/>
        </p:nvSpPr>
        <p:spPr>
          <a:xfrm>
            <a:off x="7756359" y="3429000"/>
            <a:ext cx="1042736" cy="156411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7" name="Google Shape;537;p38"/>
          <p:cNvSpPr txBox="1"/>
          <p:nvPr/>
        </p:nvSpPr>
        <p:spPr>
          <a:xfrm>
            <a:off x="9527920" y="1027906"/>
            <a:ext cx="110799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多了的字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FF334985-D3B8-4733-9287-B046ECC0F1D0}"/>
              </a:ext>
            </a:extLst>
          </p:cNvPr>
          <p:cNvSpPr/>
          <p:nvPr/>
        </p:nvSpPr>
        <p:spPr>
          <a:xfrm>
            <a:off x="9594850" y="142240"/>
            <a:ext cx="1980565" cy="56070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已處理</a:t>
            </a:r>
            <a:endParaRPr lang="zh-CN" altLang="en-US" dirty="0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" name="Google Shape;542;p3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5327" y="1212572"/>
            <a:ext cx="10443411" cy="5414901"/>
          </a:xfrm>
          <a:prstGeom prst="rect">
            <a:avLst/>
          </a:prstGeom>
          <a:noFill/>
          <a:ln>
            <a:noFill/>
          </a:ln>
        </p:spPr>
      </p:pic>
      <p:sp>
        <p:nvSpPr>
          <p:cNvPr id="543" name="Google Shape;543;p39"/>
          <p:cNvSpPr txBox="1">
            <a:spLocks noGrp="1"/>
          </p:cNvSpPr>
          <p:nvPr>
            <p:ph type="title"/>
          </p:nvPr>
        </p:nvSpPr>
        <p:spPr>
          <a:xfrm>
            <a:off x="573505" y="2305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rPr lang="en-US" sz="2400" u="sng">
                <a:solidFill>
                  <a:schemeClr val="hlink"/>
                </a:solidFill>
                <a:hlinkClick r:id="rId4"/>
              </a:rPr>
              <a:t>https://kwh.9u1.net/Services/Surgery.html</a:t>
            </a:r>
            <a:r>
              <a:rPr lang="en-US" sz="2400"/>
              <a:t> </a:t>
            </a:r>
            <a:endParaRPr sz="2400"/>
          </a:p>
        </p:txBody>
      </p:sp>
      <p:sp>
        <p:nvSpPr>
          <p:cNvPr id="544" name="Google Shape;544;p39"/>
          <p:cNvSpPr/>
          <p:nvPr/>
        </p:nvSpPr>
        <p:spPr>
          <a:xfrm>
            <a:off x="1050758" y="5645428"/>
            <a:ext cx="1403683" cy="188495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5" name="Google Shape;545;p39"/>
          <p:cNvSpPr/>
          <p:nvPr/>
        </p:nvSpPr>
        <p:spPr>
          <a:xfrm>
            <a:off x="1050759" y="4592052"/>
            <a:ext cx="1243262" cy="188495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6" name="Google Shape;546;p39"/>
          <p:cNvSpPr txBox="1"/>
          <p:nvPr/>
        </p:nvSpPr>
        <p:spPr>
          <a:xfrm>
            <a:off x="1925422" y="4918116"/>
            <a:ext cx="203132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中文版缺少了兩個</a:t>
            </a:r>
            <a:endParaRPr sz="1800" b="1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9AFF36AD-2090-4D1F-98C0-5D732F3079E7}"/>
              </a:ext>
            </a:extLst>
          </p:cNvPr>
          <p:cNvSpPr/>
          <p:nvPr/>
        </p:nvSpPr>
        <p:spPr>
          <a:xfrm>
            <a:off x="9594850" y="142240"/>
            <a:ext cx="1980565" cy="56070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已處理</a:t>
            </a:r>
            <a:endParaRPr lang="zh-CN" altLang="en-US" dirty="0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1" name="Google Shape;551;p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73505" y="1353621"/>
            <a:ext cx="10066421" cy="5200810"/>
          </a:xfrm>
          <a:prstGeom prst="rect">
            <a:avLst/>
          </a:prstGeom>
          <a:noFill/>
          <a:ln>
            <a:noFill/>
          </a:ln>
        </p:spPr>
      </p:pic>
      <p:sp>
        <p:nvSpPr>
          <p:cNvPr id="552" name="Google Shape;552;p40"/>
          <p:cNvSpPr txBox="1">
            <a:spLocks noGrp="1"/>
          </p:cNvSpPr>
          <p:nvPr>
            <p:ph type="title"/>
          </p:nvPr>
        </p:nvSpPr>
        <p:spPr>
          <a:xfrm>
            <a:off x="573505" y="2305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rPr lang="en-US" sz="2400" u="sng" dirty="0">
                <a:solidFill>
                  <a:schemeClr val="hlink"/>
                </a:solidFill>
                <a:hlinkClick r:id="rId4"/>
              </a:rPr>
              <a:t>https://kwh.9u1.net/Services/Surgery.html</a:t>
            </a:r>
            <a:r>
              <a:rPr lang="en-US" sz="2400" dirty="0"/>
              <a:t> </a:t>
            </a:r>
            <a:endParaRPr sz="2400" dirty="0"/>
          </a:p>
        </p:txBody>
      </p:sp>
      <p:sp>
        <p:nvSpPr>
          <p:cNvPr id="553" name="Google Shape;553;p40"/>
          <p:cNvSpPr/>
          <p:nvPr/>
        </p:nvSpPr>
        <p:spPr>
          <a:xfrm>
            <a:off x="7860632" y="3334752"/>
            <a:ext cx="753979" cy="306806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4" name="Google Shape;554;p40"/>
          <p:cNvSpPr/>
          <p:nvPr/>
        </p:nvSpPr>
        <p:spPr>
          <a:xfrm>
            <a:off x="4507833" y="3318016"/>
            <a:ext cx="673767" cy="323542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5" name="Google Shape;555;p40"/>
          <p:cNvSpPr/>
          <p:nvPr/>
        </p:nvSpPr>
        <p:spPr>
          <a:xfrm>
            <a:off x="4507833" y="5719011"/>
            <a:ext cx="978567" cy="762000"/>
          </a:xfrm>
          <a:prstGeom prst="rect">
            <a:avLst/>
          </a:prstGeom>
          <a:noFill/>
          <a:ln w="28575" cap="flat" cmpd="sng">
            <a:solidFill>
              <a:srgbClr val="0070C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6" name="Google Shape;556;p40"/>
          <p:cNvSpPr/>
          <p:nvPr/>
        </p:nvSpPr>
        <p:spPr>
          <a:xfrm>
            <a:off x="7836569" y="5719011"/>
            <a:ext cx="978567" cy="762000"/>
          </a:xfrm>
          <a:prstGeom prst="rect">
            <a:avLst/>
          </a:prstGeom>
          <a:noFill/>
          <a:ln w="28575" cap="flat" cmpd="sng">
            <a:solidFill>
              <a:srgbClr val="0070C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7" name="Google Shape;557;p40"/>
          <p:cNvSpPr txBox="1"/>
          <p:nvPr/>
        </p:nvSpPr>
        <p:spPr>
          <a:xfrm>
            <a:off x="6096000" y="3293953"/>
            <a:ext cx="87716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請統一</a:t>
            </a:r>
            <a:endParaRPr sz="1800" b="1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558" name="Google Shape;558;p40"/>
          <p:cNvCxnSpPr>
            <a:stCxn id="557" idx="2"/>
            <a:endCxn id="556" idx="1"/>
          </p:cNvCxnSpPr>
          <p:nvPr/>
        </p:nvCxnSpPr>
        <p:spPr>
          <a:xfrm rot="-5400000" flipH="1">
            <a:off x="5967282" y="4230585"/>
            <a:ext cx="2436600" cy="1302000"/>
          </a:xfrm>
          <a:prstGeom prst="bentConnector2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559" name="Google Shape;559;p40"/>
          <p:cNvCxnSpPr>
            <a:stCxn id="557" idx="2"/>
            <a:endCxn id="555" idx="3"/>
          </p:cNvCxnSpPr>
          <p:nvPr/>
        </p:nvCxnSpPr>
        <p:spPr>
          <a:xfrm rot="5400000">
            <a:off x="4792182" y="4357485"/>
            <a:ext cx="2436600" cy="1048200"/>
          </a:xfrm>
          <a:prstGeom prst="bentConnector2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560" name="Google Shape;560;p40"/>
          <p:cNvCxnSpPr>
            <a:stCxn id="557" idx="3"/>
            <a:endCxn id="553" idx="1"/>
          </p:cNvCxnSpPr>
          <p:nvPr/>
        </p:nvCxnSpPr>
        <p:spPr>
          <a:xfrm>
            <a:off x="6973163" y="3478619"/>
            <a:ext cx="887400" cy="9600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rgbClr val="FF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561" name="Google Shape;561;p40"/>
          <p:cNvCxnSpPr>
            <a:stCxn id="557" idx="1"/>
            <a:endCxn id="554" idx="3"/>
          </p:cNvCxnSpPr>
          <p:nvPr/>
        </p:nvCxnSpPr>
        <p:spPr>
          <a:xfrm flipH="1">
            <a:off x="5181600" y="3478619"/>
            <a:ext cx="914400" cy="1200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rgbClr val="FF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13" name="矩形 12">
            <a:extLst>
              <a:ext uri="{FF2B5EF4-FFF2-40B4-BE49-F238E27FC236}">
                <a16:creationId xmlns:a16="http://schemas.microsoft.com/office/drawing/2014/main" id="{B319EDF2-E3B4-4CAE-8ED9-58422F865EE3}"/>
              </a:ext>
            </a:extLst>
          </p:cNvPr>
          <p:cNvSpPr/>
          <p:nvPr/>
        </p:nvSpPr>
        <p:spPr>
          <a:xfrm>
            <a:off x="9594850" y="142240"/>
            <a:ext cx="1980565" cy="56070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已處理</a:t>
            </a:r>
            <a:endParaRPr lang="zh-CN" altLang="en-US" dirty="0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6" name="Google Shape;566;p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41685" y="1425007"/>
            <a:ext cx="9865895" cy="5097551"/>
          </a:xfrm>
          <a:prstGeom prst="rect">
            <a:avLst/>
          </a:prstGeom>
          <a:noFill/>
          <a:ln>
            <a:noFill/>
          </a:ln>
        </p:spPr>
      </p:pic>
      <p:sp>
        <p:nvSpPr>
          <p:cNvPr id="567" name="Google Shape;567;p41"/>
          <p:cNvSpPr txBox="1">
            <a:spLocks noGrp="1"/>
          </p:cNvSpPr>
          <p:nvPr>
            <p:ph type="title"/>
          </p:nvPr>
        </p:nvSpPr>
        <p:spPr>
          <a:xfrm>
            <a:off x="573505" y="2305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rPr lang="en-US" sz="2400" u="sng" dirty="0">
                <a:solidFill>
                  <a:schemeClr val="hlink"/>
                </a:solidFill>
                <a:hlinkClick r:id="rId4"/>
              </a:rPr>
              <a:t>https://kwh.9u1.net/Services/Integrated-Chinese-Western-Medicine.html</a:t>
            </a:r>
            <a:r>
              <a:rPr lang="en-US" sz="2400" dirty="0"/>
              <a:t> </a:t>
            </a:r>
            <a:endParaRPr sz="2400" dirty="0"/>
          </a:p>
        </p:txBody>
      </p:sp>
      <p:sp>
        <p:nvSpPr>
          <p:cNvPr id="568" name="Google Shape;568;p41"/>
          <p:cNvSpPr/>
          <p:nvPr/>
        </p:nvSpPr>
        <p:spPr>
          <a:xfrm>
            <a:off x="4259179" y="3429000"/>
            <a:ext cx="2550695" cy="1325563"/>
          </a:xfrm>
          <a:prstGeom prst="rect">
            <a:avLst/>
          </a:prstGeom>
          <a:noFill/>
          <a:ln w="28575" cap="flat" cmpd="sng">
            <a:solidFill>
              <a:srgbClr val="00B0F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9" name="Google Shape;569;p41"/>
          <p:cNvSpPr/>
          <p:nvPr/>
        </p:nvSpPr>
        <p:spPr>
          <a:xfrm>
            <a:off x="7531768" y="3429000"/>
            <a:ext cx="2550695" cy="1325563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0" name="Google Shape;570;p41"/>
          <p:cNvSpPr txBox="1"/>
          <p:nvPr/>
        </p:nvSpPr>
        <p:spPr>
          <a:xfrm>
            <a:off x="8670758" y="4371474"/>
            <a:ext cx="110799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排版錯誤</a:t>
            </a:r>
            <a:endParaRPr sz="1800" b="1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4F244408-EE17-4F8B-8C7E-21BFA80BC92A}"/>
              </a:ext>
            </a:extLst>
          </p:cNvPr>
          <p:cNvSpPr/>
          <p:nvPr/>
        </p:nvSpPr>
        <p:spPr>
          <a:xfrm>
            <a:off x="9594850" y="142240"/>
            <a:ext cx="1980565" cy="56070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已處理</a:t>
            </a:r>
            <a:endParaRPr lang="zh-CN" altLang="en-US" dirty="0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5" name="Google Shape;575;p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77779" y="1217933"/>
            <a:ext cx="10411326" cy="5409540"/>
          </a:xfrm>
          <a:prstGeom prst="rect">
            <a:avLst/>
          </a:prstGeom>
          <a:noFill/>
          <a:ln>
            <a:noFill/>
          </a:ln>
        </p:spPr>
      </p:pic>
      <p:sp>
        <p:nvSpPr>
          <p:cNvPr id="576" name="Google Shape;576;p42"/>
          <p:cNvSpPr txBox="1">
            <a:spLocks noGrp="1"/>
          </p:cNvSpPr>
          <p:nvPr>
            <p:ph type="title"/>
          </p:nvPr>
        </p:nvSpPr>
        <p:spPr>
          <a:xfrm>
            <a:off x="573505" y="2305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rPr lang="en-US" sz="2400" u="sng" dirty="0">
                <a:solidFill>
                  <a:schemeClr val="hlink"/>
                </a:solidFill>
                <a:hlinkClick r:id="rId4"/>
              </a:rPr>
              <a:t>https://kwh.9u1.net/Services/Integrated-Chinese-Western-Medicine.html</a:t>
            </a:r>
            <a:r>
              <a:rPr lang="en-US" sz="2400" dirty="0"/>
              <a:t> </a:t>
            </a:r>
            <a:endParaRPr sz="2400" dirty="0"/>
          </a:p>
        </p:txBody>
      </p:sp>
      <p:sp>
        <p:nvSpPr>
          <p:cNvPr id="577" name="Google Shape;577;p42"/>
          <p:cNvSpPr/>
          <p:nvPr/>
        </p:nvSpPr>
        <p:spPr>
          <a:xfrm>
            <a:off x="1193133" y="4684295"/>
            <a:ext cx="2207794" cy="232610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8" name="Google Shape;578;p42"/>
          <p:cNvSpPr txBox="1"/>
          <p:nvPr/>
        </p:nvSpPr>
        <p:spPr>
          <a:xfrm>
            <a:off x="2181726" y="4314963"/>
            <a:ext cx="110799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文字錯誤</a:t>
            </a:r>
            <a:endParaRPr sz="1800" b="1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45DCBFEA-1249-4BA7-AC82-7071BC7EAEF3}"/>
              </a:ext>
            </a:extLst>
          </p:cNvPr>
          <p:cNvSpPr/>
          <p:nvPr/>
        </p:nvSpPr>
        <p:spPr>
          <a:xfrm>
            <a:off x="9594850" y="142240"/>
            <a:ext cx="1980565" cy="56070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已處理</a:t>
            </a:r>
            <a:endParaRPr lang="zh-CN" altLang="en-US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5CDD6B2-5D93-426C-BFB3-D7817E336C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6740" y="2079640"/>
            <a:ext cx="8267700" cy="4048125"/>
          </a:xfrm>
          <a:prstGeom prst="rect">
            <a:avLst/>
          </a:prstGeom>
        </p:spPr>
      </p:pic>
      <p:sp>
        <p:nvSpPr>
          <p:cNvPr id="4" name="Google Shape;117;p12">
            <a:extLst>
              <a:ext uri="{FF2B5EF4-FFF2-40B4-BE49-F238E27FC236}">
                <a16:creationId xmlns:a16="http://schemas.microsoft.com/office/drawing/2014/main" id="{1DF5463E-8238-4C0E-82C0-9CF7F6D24301}"/>
              </a:ext>
            </a:extLst>
          </p:cNvPr>
          <p:cNvSpPr/>
          <p:nvPr/>
        </p:nvSpPr>
        <p:spPr>
          <a:xfrm>
            <a:off x="628146" y="730235"/>
            <a:ext cx="9261578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u="sng" dirty="0">
                <a:solidFill>
                  <a:srgbClr val="0563C1"/>
                </a:solid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https://kwh.9u1.net/Services/Podiatry.html</a:t>
            </a:r>
            <a:endParaRPr lang="en-US" sz="1800" u="sng" dirty="0">
              <a:solidFill>
                <a:srgbClr val="0563C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u="sng" dirty="0">
              <a:solidFill>
                <a:srgbClr val="0563C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HK" sz="18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Since the content of the file provided for Occupational Therapy does not have the image at the “Service Introduction”, could you please remove the image as following</a:t>
            </a: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232A9001-4495-47CB-8428-B6AFDA598390}"/>
              </a:ext>
            </a:extLst>
          </p:cNvPr>
          <p:cNvSpPr/>
          <p:nvPr/>
        </p:nvSpPr>
        <p:spPr>
          <a:xfrm>
            <a:off x="9594850" y="142240"/>
            <a:ext cx="1980565" cy="56070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已處理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4819613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rPr lang="en-US" dirty="0"/>
              <a:t>BINGO</a:t>
            </a:r>
            <a:r>
              <a:rPr lang="zh-TW" altLang="en-US" dirty="0"/>
              <a:t>問題</a:t>
            </a:r>
            <a:endParaRPr dirty="0"/>
          </a:p>
        </p:txBody>
      </p:sp>
      <p:sp>
        <p:nvSpPr>
          <p:cNvPr id="91" name="Google Shape;91;p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029214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3DE5DCE-CAB9-4E33-979B-5343529091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HK" sz="2000" dirty="0">
                <a:hlinkClick r:id="rId2"/>
              </a:rPr>
              <a:t>https://kwh.9u1.net/Our-Services.html</a:t>
            </a:r>
            <a:br>
              <a:rPr lang="en-US" altLang="zh-HK" sz="2000" dirty="0"/>
            </a:br>
            <a:r>
              <a:rPr lang="zh-TW" altLang="en-US" sz="2000" dirty="0"/>
              <a:t>於手機版進入服務列表頁時</a:t>
            </a:r>
            <a:r>
              <a:rPr lang="en-US" altLang="zh-TW" sz="2000" dirty="0"/>
              <a:t>, </a:t>
            </a:r>
            <a:r>
              <a:rPr lang="zh-TW" altLang="en-US" sz="2000" dirty="0"/>
              <a:t>因文字文度超出</a:t>
            </a:r>
            <a:r>
              <a:rPr lang="en-US" altLang="zh-TW" sz="2000" dirty="0"/>
              <a:t>, </a:t>
            </a:r>
            <a:r>
              <a:rPr lang="zh-TW" altLang="en-US" sz="2000" dirty="0"/>
              <a:t>導致如下圖所示的異常</a:t>
            </a:r>
            <a:br>
              <a:rPr lang="en-US" altLang="zh-TW" sz="2000" dirty="0"/>
            </a:br>
            <a:r>
              <a:rPr lang="zh-TW" altLang="en-US" sz="2000" dirty="0"/>
              <a:t>建議的解決方法是改為</a:t>
            </a:r>
            <a:r>
              <a:rPr lang="en-US" altLang="zh-TW" sz="2000" dirty="0"/>
              <a:t>:</a:t>
            </a:r>
            <a:br>
              <a:rPr lang="en-US" altLang="zh-TW" sz="2000" dirty="0"/>
            </a:br>
            <a:r>
              <a:rPr lang="en-US" altLang="zh-TW" sz="2000" dirty="0"/>
              <a:t>1) </a:t>
            </a:r>
            <a:r>
              <a:rPr lang="zh-TW" altLang="en-US" sz="2000" dirty="0"/>
              <a:t>以上圖下字形式處理</a:t>
            </a:r>
            <a:r>
              <a:rPr lang="en-US" altLang="zh-TW" sz="2000" dirty="0"/>
              <a:t>, </a:t>
            </a:r>
            <a:r>
              <a:rPr lang="zh-TW" altLang="en-US" sz="2000" dirty="0"/>
              <a:t>但缺點是版面會變很長</a:t>
            </a:r>
            <a:br>
              <a:rPr lang="en-US" altLang="zh-TW" sz="2000" dirty="0"/>
            </a:br>
            <a:r>
              <a:rPr lang="en-US" altLang="zh-TW" sz="2000" dirty="0"/>
              <a:t>2) </a:t>
            </a:r>
            <a:r>
              <a:rPr lang="zh-TW" altLang="en-US" sz="2000" dirty="0"/>
              <a:t>於手機版時直接移除不顯示圖片</a:t>
            </a:r>
            <a:r>
              <a:rPr lang="en-US" altLang="zh-TW" sz="2000" dirty="0"/>
              <a:t> </a:t>
            </a:r>
            <a:endParaRPr lang="zh-HK" altLang="en-US" sz="2000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1FF2171F-547F-4EA3-967D-072AFDEA4C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4218" y="2000250"/>
            <a:ext cx="2269191" cy="4857750"/>
          </a:xfrm>
          <a:prstGeom prst="rect">
            <a:avLst/>
          </a:prstGeom>
        </p:spPr>
      </p:pic>
      <p:sp>
        <p:nvSpPr>
          <p:cNvPr id="9" name="Google Shape;554;p40">
            <a:extLst>
              <a:ext uri="{FF2B5EF4-FFF2-40B4-BE49-F238E27FC236}">
                <a16:creationId xmlns:a16="http://schemas.microsoft.com/office/drawing/2014/main" id="{975F6268-FD5B-4EAA-9A9F-B281DC9E0AA0}"/>
              </a:ext>
            </a:extLst>
          </p:cNvPr>
          <p:cNvSpPr/>
          <p:nvPr/>
        </p:nvSpPr>
        <p:spPr>
          <a:xfrm>
            <a:off x="4726908" y="4946791"/>
            <a:ext cx="835692" cy="720584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554;p40">
            <a:extLst>
              <a:ext uri="{FF2B5EF4-FFF2-40B4-BE49-F238E27FC236}">
                <a16:creationId xmlns:a16="http://schemas.microsoft.com/office/drawing/2014/main" id="{9B295731-BB17-4B37-8523-9BAA7FB3B364}"/>
              </a:ext>
            </a:extLst>
          </p:cNvPr>
          <p:cNvSpPr/>
          <p:nvPr/>
        </p:nvSpPr>
        <p:spPr>
          <a:xfrm>
            <a:off x="6096000" y="4429125"/>
            <a:ext cx="673767" cy="323542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12828837-FB2A-480E-BE65-50195A2303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25262" y="2969466"/>
            <a:ext cx="2076450" cy="84772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CC1EBFD8-7E2F-4044-9A10-D7E0E6BB3C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62779" y="3770406"/>
            <a:ext cx="2564676" cy="1325563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AE8631F3-ABE3-422B-BE94-C9ACF34DCFD7}"/>
              </a:ext>
            </a:extLst>
          </p:cNvPr>
          <p:cNvSpPr/>
          <p:nvPr/>
        </p:nvSpPr>
        <p:spPr>
          <a:xfrm>
            <a:off x="7280607" y="3770405"/>
            <a:ext cx="732525" cy="142303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48AE2D25-9BAD-4968-9C9A-F7435103253E}"/>
              </a:ext>
            </a:extLst>
          </p:cNvPr>
          <p:cNvSpPr/>
          <p:nvPr/>
        </p:nvSpPr>
        <p:spPr>
          <a:xfrm>
            <a:off x="8963486" y="3770406"/>
            <a:ext cx="459951" cy="132556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26653C41-60A2-4FE6-BFB4-991206B1729A}"/>
              </a:ext>
            </a:extLst>
          </p:cNvPr>
          <p:cNvSpPr/>
          <p:nvPr/>
        </p:nvSpPr>
        <p:spPr>
          <a:xfrm>
            <a:off x="9383697" y="21395"/>
            <a:ext cx="2681055" cy="823508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待覆</a:t>
            </a:r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275187649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F1C7366-31E7-457D-836B-4C2BE602FC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1200" dirty="0"/>
              <a:t>有關無障礙的修改建議</a:t>
            </a:r>
            <a:r>
              <a:rPr lang="en-US" altLang="zh-TW" sz="1200" dirty="0"/>
              <a:t>(</a:t>
            </a:r>
            <a:r>
              <a:rPr lang="en-US" altLang="zh-HK" sz="1200" dirty="0"/>
              <a:t>https://www.digitalpolicy.gov.hk/en/our_work/digit </a:t>
            </a:r>
            <a:r>
              <a:rPr lang="en-US" altLang="zh-HK" sz="1200" dirty="0" err="1"/>
              <a:t>al_government</a:t>
            </a:r>
            <a:r>
              <a:rPr lang="en-US" altLang="zh-HK" sz="1200" dirty="0"/>
              <a:t>/</a:t>
            </a:r>
            <a:r>
              <a:rPr lang="en-US" altLang="zh-HK" sz="1200" dirty="0" err="1"/>
              <a:t>digital_inclusion</a:t>
            </a:r>
            <a:r>
              <a:rPr lang="en-US" altLang="zh-HK" sz="1200" dirty="0"/>
              <a:t>/accessibility/prom </a:t>
            </a:r>
            <a:r>
              <a:rPr lang="en-US" altLang="zh-HK" sz="1200" dirty="0" err="1"/>
              <a:t>ulgating_resources</a:t>
            </a:r>
            <a:r>
              <a:rPr lang="en-US" altLang="zh-HK" sz="1200" dirty="0"/>
              <a:t>/</a:t>
            </a:r>
            <a:r>
              <a:rPr lang="en-US" altLang="zh-HK" sz="1200" dirty="0" err="1"/>
              <a:t>maahandbook</a:t>
            </a:r>
            <a:r>
              <a:rPr lang="en-US" altLang="zh-HK" sz="1200" dirty="0"/>
              <a:t>/</a:t>
            </a:r>
            <a:r>
              <a:rPr lang="en-US" altLang="zh-HK" sz="1200" dirty="0" err="1"/>
              <a:t>best_practices</a:t>
            </a:r>
            <a:r>
              <a:rPr lang="en-US" altLang="zh-HK" sz="1200" dirty="0"/>
              <a:t>/m aa_best_practices_4-1.html </a:t>
            </a:r>
            <a:br>
              <a:rPr lang="zh-HK" altLang="en-US" sz="1200" dirty="0"/>
            </a:br>
            <a:r>
              <a:rPr lang="en-US" altLang="zh-TW" sz="1200" dirty="0"/>
              <a:t>), </a:t>
            </a:r>
            <a:r>
              <a:rPr lang="zh-TW" altLang="en-US" sz="1200" dirty="0"/>
              <a:t>請問句子是否可以直接套用建議聲明</a:t>
            </a:r>
            <a:r>
              <a:rPr lang="en-US" altLang="zh-TW" sz="1200" dirty="0"/>
              <a:t>, </a:t>
            </a:r>
            <a:r>
              <a:rPr lang="zh-TW" altLang="en-US" sz="1200" dirty="0"/>
              <a:t>及聯絡電郵是否</a:t>
            </a:r>
            <a:br>
              <a:rPr lang="en-US" altLang="zh-TW" sz="1200" dirty="0"/>
            </a:br>
            <a:r>
              <a:rPr lang="en-US" altLang="zh-TW" sz="1200" dirty="0">
                <a:hlinkClick r:id="rId2"/>
              </a:rPr>
              <a:t>kwh.enquiry@ha.org.hk</a:t>
            </a:r>
            <a:r>
              <a:rPr lang="en-US" altLang="zh-TW" sz="1200" dirty="0"/>
              <a:t>   ?</a:t>
            </a:r>
            <a:endParaRPr lang="zh-HK" altLang="en-US" sz="1200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9F7BE5A-1678-43F7-ADBC-520EF0415A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4328604" cy="4351338"/>
          </a:xfrm>
        </p:spPr>
        <p:txBody>
          <a:bodyPr>
            <a:normAutofit/>
          </a:bodyPr>
          <a:lstStyle/>
          <a:p>
            <a:r>
              <a:rPr lang="zh-TW" altLang="en-US" sz="1600" dirty="0">
                <a:highlight>
                  <a:srgbClr val="FFFF00"/>
                </a:highlight>
              </a:rPr>
              <a:t>文字段落加在「一般查詢的聯絡電話」下</a:t>
            </a:r>
            <a:endParaRPr lang="zh-HK" altLang="en-US" sz="1600" dirty="0">
              <a:highlight>
                <a:srgbClr val="FFFF00"/>
              </a:highlight>
            </a:endParaRPr>
          </a:p>
        </p:txBody>
      </p:sp>
      <p:pic>
        <p:nvPicPr>
          <p:cNvPr id="1026" name="Picture 2" descr="A sample mobile application page showing the contact information and an accessibility statement.">
            <a:extLst>
              <a:ext uri="{FF2B5EF4-FFF2-40B4-BE49-F238E27FC236}">
                <a16:creationId xmlns:a16="http://schemas.microsoft.com/office/drawing/2014/main" id="{257547EA-7462-4CFD-89C5-D2FD0BEDE9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0618" y="1690688"/>
            <a:ext cx="2705040" cy="4825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這個流動應用程式頁面範例的圖片顯示聯絡資料和無障礙聲明。">
            <a:extLst>
              <a:ext uri="{FF2B5EF4-FFF2-40B4-BE49-F238E27FC236}">
                <a16:creationId xmlns:a16="http://schemas.microsoft.com/office/drawing/2014/main" id="{0EC9171F-B0BF-49F8-849A-46CFC7C8CF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2904" y="1588690"/>
            <a:ext cx="2622243" cy="4927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6B12CA90-B393-469C-A5E8-2EDE81F2A7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0973" y="2631817"/>
            <a:ext cx="5488096" cy="3369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82377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67D66B9-70AB-409C-BA63-351826BB8C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605718"/>
          </a:xfrm>
        </p:spPr>
        <p:txBody>
          <a:bodyPr>
            <a:noAutofit/>
          </a:bodyPr>
          <a:lstStyle/>
          <a:p>
            <a:r>
              <a:rPr lang="en-US" altLang="zh-HK" sz="1600" dirty="0"/>
              <a:t>Google</a:t>
            </a:r>
            <a:r>
              <a:rPr lang="zh-TW" altLang="en-US" sz="1600" dirty="0"/>
              <a:t>商家</a:t>
            </a:r>
            <a:br>
              <a:rPr lang="en-US" altLang="zh-TW" sz="1600" dirty="0"/>
            </a:br>
            <a:r>
              <a:rPr lang="en-US" altLang="zh-TW" sz="1600" dirty="0">
                <a:hlinkClick r:id="rId2"/>
              </a:rPr>
              <a:t>https://support.google.com/business?sjid=4038118222477170983-AP#topic=4596754</a:t>
            </a:r>
            <a:br>
              <a:rPr lang="en-US" altLang="zh-TW" sz="1600" dirty="0"/>
            </a:br>
            <a:br>
              <a:rPr lang="en-US" altLang="zh-TW" sz="1600" dirty="0"/>
            </a:br>
            <a:r>
              <a:rPr lang="en-US" altLang="zh-TW" sz="1600" dirty="0">
                <a:hlinkClick r:id="rId3"/>
              </a:rPr>
              <a:t>https://www.google.com/business/faq/</a:t>
            </a:r>
            <a:r>
              <a:rPr lang="en-US" altLang="zh-TW" sz="1600" dirty="0"/>
              <a:t> </a:t>
            </a:r>
            <a:br>
              <a:rPr lang="en-US" altLang="zh-TW" sz="1600" dirty="0"/>
            </a:br>
            <a:br>
              <a:rPr lang="en-US" altLang="zh-TW" sz="1600" dirty="0"/>
            </a:br>
            <a:r>
              <a:rPr lang="en-US" altLang="zh-TW" sz="1600" dirty="0">
                <a:hlinkClick r:id="rId4"/>
              </a:rPr>
              <a:t>https://support.google.com/business/answer/3039617?sjid=4038118222477170983-AP#zippy=%2Ccontact-number-issue</a:t>
            </a:r>
            <a:r>
              <a:rPr lang="en-US" altLang="zh-TW" sz="1600" dirty="0"/>
              <a:t> </a:t>
            </a:r>
            <a:br>
              <a:rPr lang="en-US" altLang="zh-TW" sz="1600" dirty="0"/>
            </a:br>
            <a:br>
              <a:rPr lang="en-US" altLang="zh-TW" sz="1600" dirty="0"/>
            </a:br>
            <a:r>
              <a:rPr lang="en-US" altLang="zh-TW" sz="1600" dirty="0">
                <a:hlinkClick r:id="rId5"/>
              </a:rPr>
              <a:t>https://support.google.com/business/contact/gmb_3p_complaints?sjid=4038118222477170983-AP</a:t>
            </a:r>
            <a:r>
              <a:rPr lang="en-US" altLang="zh-TW" sz="1600" dirty="0"/>
              <a:t> </a:t>
            </a:r>
            <a:br>
              <a:rPr lang="en-US" altLang="zh-TW" sz="1600" dirty="0"/>
            </a:br>
            <a:endParaRPr lang="zh-HK" altLang="en-US" sz="1600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B298A284-C98E-4675-A6F0-C5D8CE107E9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59185" y="3955820"/>
            <a:ext cx="5230724" cy="264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E26F79B-FFAA-492B-8A12-F20A0B6AA7F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2964" y="2198605"/>
            <a:ext cx="5060272" cy="264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33449425-F890-48FE-A2D8-3316AE90C1D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48509" y="2618095"/>
            <a:ext cx="4442731" cy="29942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2169132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31beb14d96a_1_5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rPr lang="en-US"/>
              <a:t>回覆部分</a:t>
            </a:r>
            <a:endParaRPr/>
          </a:p>
        </p:txBody>
      </p:sp>
      <p:sp>
        <p:nvSpPr>
          <p:cNvPr id="123" name="Google Shape;123;g31beb14d96a_1_5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/>
              <a:t>2024-12-03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Neurosurgery</a:t>
            </a:r>
            <a:br>
              <a:rPr lang="en-US"/>
            </a:br>
            <a:r>
              <a:rPr lang="en-US" sz="2400" u="sng">
                <a:solidFill>
                  <a:schemeClr val="hlink"/>
                </a:solidFill>
                <a:hlinkClick r:id="rId3"/>
              </a:rPr>
              <a:t>https://kwh.9u1.net/Services/Neurosurgery.html</a:t>
            </a:r>
            <a:r>
              <a:rPr lang="en-US" sz="2400"/>
              <a:t> </a:t>
            </a:r>
            <a:endParaRPr/>
          </a:p>
        </p:txBody>
      </p:sp>
      <p:sp>
        <p:nvSpPr>
          <p:cNvPr id="129" name="Google Shape;129;p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US" sz="1800">
                <a:latin typeface="PMingLiu"/>
                <a:ea typeface="PMingLiu"/>
                <a:cs typeface="PMingLiu"/>
                <a:sym typeface="PMingLiu"/>
              </a:rPr>
              <a:t>定期選擇手術</a:t>
            </a:r>
            <a:r>
              <a:rPr lang="en-US" sz="1800"/>
              <a:t> -&gt; </a:t>
            </a:r>
            <a:r>
              <a:rPr lang="en-US" sz="1800">
                <a:latin typeface="PMingLiu"/>
                <a:ea typeface="PMingLiu"/>
                <a:cs typeface="PMingLiu"/>
                <a:sym typeface="PMingLiu"/>
              </a:rPr>
              <a:t>預約手術</a:t>
            </a:r>
            <a:br>
              <a:rPr lang="en-US" sz="1800"/>
            </a:br>
            <a:r>
              <a:rPr lang="en-US" sz="1800">
                <a:latin typeface="PMingLiu"/>
                <a:ea typeface="PMingLiu"/>
                <a:cs typeface="PMingLiu"/>
                <a:sym typeface="PMingLiu"/>
              </a:rPr>
              <a:t>動脈內血栓切除術</a:t>
            </a:r>
            <a:r>
              <a:rPr lang="en-US" sz="1800"/>
              <a:t> -&gt; </a:t>
            </a:r>
            <a:r>
              <a:rPr lang="en-US" sz="1800">
                <a:latin typeface="PMingLiu"/>
                <a:ea typeface="PMingLiu"/>
                <a:cs typeface="PMingLiu"/>
                <a:sym typeface="PMingLiu"/>
              </a:rPr>
              <a:t>動脈內血栓移除</a:t>
            </a:r>
            <a:br>
              <a:rPr lang="en-US" sz="1800"/>
            </a:br>
            <a:r>
              <a:rPr lang="en-US" sz="1800">
                <a:latin typeface="PMingLiu"/>
                <a:ea typeface="PMingLiu"/>
                <a:cs typeface="PMingLiu"/>
                <a:sym typeface="PMingLiu"/>
              </a:rPr>
              <a:t>垂體</a:t>
            </a:r>
            <a:r>
              <a:rPr lang="en-US" sz="1800"/>
              <a:t> -&gt;</a:t>
            </a:r>
            <a:r>
              <a:rPr lang="en-US" sz="1800">
                <a:latin typeface="PMingLiu"/>
                <a:ea typeface="PMingLiu"/>
                <a:cs typeface="PMingLiu"/>
                <a:sym typeface="PMingLiu"/>
              </a:rPr>
              <a:t>腦下垂體</a:t>
            </a:r>
            <a:br>
              <a:rPr lang="en-US" sz="1800"/>
            </a:br>
            <a:r>
              <a:rPr lang="en-US" sz="1800">
                <a:latin typeface="PMingLiu"/>
                <a:ea typeface="PMingLiu"/>
                <a:cs typeface="PMingLiu"/>
                <a:sym typeface="PMingLiu"/>
              </a:rPr>
              <a:t>清醒手術</a:t>
            </a:r>
            <a:r>
              <a:rPr lang="en-US" sz="1800"/>
              <a:t> - &gt;</a:t>
            </a:r>
            <a:r>
              <a:rPr lang="en-US" sz="1800">
                <a:latin typeface="PMingLiu"/>
                <a:ea typeface="PMingLiu"/>
                <a:cs typeface="PMingLiu"/>
                <a:sym typeface="PMingLiu"/>
              </a:rPr>
              <a:t>清醒開頭顱手術</a:t>
            </a:r>
            <a:br>
              <a:rPr lang="en-US" sz="1800"/>
            </a:br>
            <a:r>
              <a:rPr lang="en-US" sz="1800">
                <a:latin typeface="PMingLiu"/>
                <a:ea typeface="PMingLiu"/>
                <a:cs typeface="PMingLiu"/>
                <a:sym typeface="PMingLiu"/>
              </a:rPr>
              <a:t>經蝶手術治療垂體腫瘤</a:t>
            </a:r>
            <a:r>
              <a:rPr lang="en-US" sz="1800"/>
              <a:t>- &gt;</a:t>
            </a:r>
            <a:r>
              <a:rPr lang="en-US" sz="1800">
                <a:latin typeface="PMingLiu"/>
                <a:ea typeface="PMingLiu"/>
                <a:cs typeface="PMingLiu"/>
                <a:sym typeface="PMingLiu"/>
              </a:rPr>
              <a:t>經蝶竇手術治療腦下垂體腫瘤</a:t>
            </a:r>
            <a:br>
              <a:rPr lang="en-US" sz="1800"/>
            </a:br>
            <a:endParaRPr/>
          </a:p>
        </p:txBody>
      </p:sp>
      <p:pic>
        <p:nvPicPr>
          <p:cNvPr id="130" name="Google Shape;130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77366" y="3372916"/>
            <a:ext cx="3275509" cy="29389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538748" y="504277"/>
            <a:ext cx="3275509" cy="31023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108056" y="3429000"/>
            <a:ext cx="3275510" cy="3138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677655" y="3507297"/>
            <a:ext cx="3160228" cy="3138077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C37A7F47-6492-4764-9548-10DB9B2C664E}"/>
              </a:ext>
            </a:extLst>
          </p:cNvPr>
          <p:cNvSpPr/>
          <p:nvPr/>
        </p:nvSpPr>
        <p:spPr>
          <a:xfrm>
            <a:off x="9594850" y="142240"/>
            <a:ext cx="1980565" cy="56070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已處理</a:t>
            </a:r>
            <a:endParaRPr lang="zh-CN" altLang="en-US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u="sng">
                <a:solidFill>
                  <a:schemeClr val="hlink"/>
                </a:solidFill>
                <a:hlinkClick r:id="rId3"/>
              </a:rPr>
              <a:t>https://kwh.9u1.net/Services/Medicine-And-Geriatrics.html</a:t>
            </a:r>
            <a:r>
              <a:rPr lang="en-US"/>
              <a:t> </a:t>
            </a:r>
            <a:endParaRPr/>
          </a:p>
        </p:txBody>
      </p:sp>
      <p:sp>
        <p:nvSpPr>
          <p:cNvPr id="139" name="Google Shape;139;p4"/>
          <p:cNvSpPr txBox="1">
            <a:spLocks noGrp="1"/>
          </p:cNvSpPr>
          <p:nvPr>
            <p:ph type="body" idx="1"/>
          </p:nvPr>
        </p:nvSpPr>
        <p:spPr>
          <a:xfrm>
            <a:off x="838200" y="3995433"/>
            <a:ext cx="10515600" cy="21815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None/>
            </a:pPr>
            <a:r>
              <a:rPr lang="en-US" sz="3200">
                <a:solidFill>
                  <a:srgbClr val="FF0000"/>
                </a:solidFill>
              </a:rPr>
              <a:t>更改為</a:t>
            </a:r>
            <a:endParaRPr sz="3200">
              <a:solidFill>
                <a:srgbClr val="FF0000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0000"/>
              </a:buClr>
              <a:buSzPts val="2000"/>
              <a:buNone/>
            </a:pPr>
            <a:r>
              <a:rPr lang="en-US" sz="20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For further enquiries, please call Kwong Wah Hospital telephone operator at 23322311.</a:t>
            </a:r>
            <a:endParaRPr sz="2000" b="1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0000"/>
              </a:buClr>
              <a:buSzPts val="2800"/>
              <a:buNone/>
            </a:pPr>
            <a:r>
              <a:rPr lang="en-US">
                <a:solidFill>
                  <a:srgbClr val="FF0000"/>
                </a:solidFill>
                <a:latin typeface="PMingLiu"/>
                <a:ea typeface="PMingLiu"/>
                <a:cs typeface="PMingLiu"/>
                <a:sym typeface="PMingLiu"/>
              </a:rPr>
              <a:t>請一起更新中文版</a:t>
            </a:r>
            <a:endParaRPr>
              <a:solidFill>
                <a:srgbClr val="FF0000"/>
              </a:solidFill>
              <a:latin typeface="PMingLiu"/>
              <a:ea typeface="PMingLiu"/>
              <a:cs typeface="PMingLiu"/>
              <a:sym typeface="PMingLiu"/>
            </a:endParaRPr>
          </a:p>
        </p:txBody>
      </p:sp>
      <p:pic>
        <p:nvPicPr>
          <p:cNvPr id="140" name="Google Shape;140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8200" y="1819765"/>
            <a:ext cx="7401958" cy="218152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1" name="Google Shape;141;p4"/>
          <p:cNvCxnSpPr/>
          <p:nvPr/>
        </p:nvCxnSpPr>
        <p:spPr>
          <a:xfrm>
            <a:off x="970547" y="2935705"/>
            <a:ext cx="5983706" cy="0"/>
          </a:xfrm>
          <a:prstGeom prst="straightConnector1">
            <a:avLst/>
          </a:prstGeom>
          <a:noFill/>
          <a:ln w="762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42" name="Google Shape;142;p4"/>
          <p:cNvCxnSpPr/>
          <p:nvPr/>
        </p:nvCxnSpPr>
        <p:spPr>
          <a:xfrm>
            <a:off x="1042737" y="3513221"/>
            <a:ext cx="5983706" cy="0"/>
          </a:xfrm>
          <a:prstGeom prst="straightConnector1">
            <a:avLst/>
          </a:prstGeom>
          <a:noFill/>
          <a:ln w="762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8" name="矩形 7">
            <a:extLst>
              <a:ext uri="{FF2B5EF4-FFF2-40B4-BE49-F238E27FC236}">
                <a16:creationId xmlns:a16="http://schemas.microsoft.com/office/drawing/2014/main" id="{0514CA19-0FEE-42B9-B05B-AE8FEE049A94}"/>
              </a:ext>
            </a:extLst>
          </p:cNvPr>
          <p:cNvSpPr/>
          <p:nvPr/>
        </p:nvSpPr>
        <p:spPr>
          <a:xfrm>
            <a:off x="9594850" y="142240"/>
            <a:ext cx="1980565" cy="56070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已處理</a:t>
            </a:r>
            <a:endParaRPr lang="zh-CN" altLang="en-US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</TotalTime>
  <Words>1785</Words>
  <Application>Microsoft Office PowerPoint</Application>
  <PresentationFormat>宽屏</PresentationFormat>
  <Paragraphs>280</Paragraphs>
  <Slides>63</Slides>
  <Notes>59</Notes>
  <HiddenSlides>0</HiddenSlides>
  <MMClips>0</MMClips>
  <ScaleCrop>false</ScaleCrop>
  <HeadingPairs>
    <vt:vector size="6" baseType="variant">
      <vt:variant>
        <vt:lpstr>已用的字体</vt:lpstr>
      </vt:variant>
      <vt:variant>
        <vt:i4>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63</vt:i4>
      </vt:variant>
    </vt:vector>
  </HeadingPairs>
  <TitlesOfParts>
    <vt:vector size="68" baseType="lpstr">
      <vt:lpstr>PMingLiu</vt:lpstr>
      <vt:lpstr>Arial</vt:lpstr>
      <vt:lpstr>Calibri</vt:lpstr>
      <vt:lpstr>Times New Roman</vt:lpstr>
      <vt:lpstr>Office Theme</vt:lpstr>
      <vt:lpstr>Corrections Point for KWH Internet Revamp</vt:lpstr>
      <vt:lpstr>優先處理部分</vt:lpstr>
      <vt:lpstr>https://kwh.9u1.net/Services/Occupational-Therapy.html?lang=en Google Drive: https://docs.google.com/document/d/1m7jOu4cK5lZlDAAcno5X3oldcUBfpUpk/edit  </vt:lpstr>
      <vt:lpstr>PowerPoint 演示文稿</vt:lpstr>
      <vt:lpstr>PowerPoint 演示文稿</vt:lpstr>
      <vt:lpstr>PowerPoint 演示文稿</vt:lpstr>
      <vt:lpstr>回覆部分</vt:lpstr>
      <vt:lpstr>Neurosurgery https://kwh.9u1.net/Services/Neurosurgery.html </vt:lpstr>
      <vt:lpstr>https://kwh.9u1.net/Services/Medicine-And-Geriatrics.html </vt:lpstr>
      <vt:lpstr>頁面仍存在水印圖片, 請指示: https://kwh.9u1.net/Services/Orthopaedics-And-Traumatology.html?lang=en </vt:lpstr>
      <vt:lpstr>https://kwh.9u1.net/Services/Paediatrics-And-Adolescent-Medicine.html?lang=en 有待確應標題或圖片是否正確</vt:lpstr>
      <vt:lpstr>回覆部分</vt:lpstr>
      <vt:lpstr>https://kwh.9u1.net/Services/Medical-Social-Service.html  https://kwh.9u1.net/Services/Health-Promotion-Centre.html </vt:lpstr>
      <vt:lpstr>https://kwh.9u1.net/Services/Prosthetics-Orthotics.html </vt:lpstr>
      <vt:lpstr>回覆部分</vt:lpstr>
      <vt:lpstr>https://kwh.9u1.net/Services/Medicine-And-Geriatrics.html </vt:lpstr>
      <vt:lpstr>https://kwh.9u1.net/Services/Medicine-And-Geriatrics.html </vt:lpstr>
      <vt:lpstr>https://kwh.9u1.net/Services/Medicine-And-Geriatrics.html </vt:lpstr>
      <vt:lpstr>https://kwh.9u1.net/Services/Medicine-And-Geriatrics.html </vt:lpstr>
      <vt:lpstr>https://kwh.9u1.net/Services/Medicine-And-Geriatrics.html </vt:lpstr>
      <vt:lpstr>https://kwh.9u1.net/Services/Medicine-And-Geriatrics.html </vt:lpstr>
      <vt:lpstr>這目錄的兩個選項排序更新為</vt:lpstr>
      <vt:lpstr>更改部分</vt:lpstr>
      <vt:lpstr>統一詞彙</vt:lpstr>
      <vt:lpstr>這目錄的兩個選項排序更新為</vt:lpstr>
      <vt:lpstr>Logo合併為一，並只提供顯示功能</vt:lpstr>
      <vt:lpstr>https://kwh.9u1.net/ </vt:lpstr>
      <vt:lpstr>https://kwh.9u1.net/Services/Out-Patient-Services.html </vt:lpstr>
      <vt:lpstr>PowerPoint 演示文稿</vt:lpstr>
      <vt:lpstr>PowerPoint 演示文稿</vt:lpstr>
      <vt:lpstr>更改部分</vt:lpstr>
      <vt:lpstr>https://kwh.9u1.net/Organization-Structure.html </vt:lpstr>
      <vt:lpstr>檢查部分</vt:lpstr>
      <vt:lpstr>https://kwh.9u1.net/Awards.html  Google Drive: https://drive.google.com/drive/u/2/folders/1DR5mX6Ow5nJGT_IRyqF5b9MUjbirhcbv </vt:lpstr>
      <vt:lpstr>https://kwh.9u1.net/Emergency.html </vt:lpstr>
      <vt:lpstr>https://kwh.9u1.net/Emergency.html </vt:lpstr>
      <vt:lpstr>https://kwh.9u1.net/In-patients.html?lang=en </vt:lpstr>
      <vt:lpstr>https://kwh.9u1.net/In-patients.html?lang=en </vt:lpstr>
      <vt:lpstr>https://kwh.9u1.net/Specialist-Out-patient.html?lang=en </vt:lpstr>
      <vt:lpstr>https://kwh.9u1.net/Specialist-Out-patient.html?lang=en </vt:lpstr>
      <vt:lpstr>https://kwh.9u1.net/Specialist-Out-patient.html?lang=en  https://www.ha.org.hk/visitor/ha_visitor_index.asp?Content_ID=248298&amp;Lang=CHIB5&amp;Dimension=100&amp;Parent_ID=10053&amp;Ver=HTML </vt:lpstr>
      <vt:lpstr>https://kwh.9u1.net/General-Out-patient.html</vt:lpstr>
      <vt:lpstr>https://kwh.9u1.net/Visitors.html?lang=en </vt:lpstr>
      <vt:lpstr>https://kwh.9u1.net/Visitors.html?lang=en </vt:lpstr>
      <vt:lpstr>https://kwh.9u1.net/Visitors.html?lang=en </vt:lpstr>
      <vt:lpstr>https://kwh.9u1.net/Visitors.html?lang=en </vt:lpstr>
      <vt:lpstr>https://kwh.9u1.net/Visitors.html?lang=en </vt:lpstr>
      <vt:lpstr>https://kwh.9u1.net/Services/Dietetics.html </vt:lpstr>
      <vt:lpstr>https://kwh.9u1.net/Services/Medical-Social-Service.html?lang=hk </vt:lpstr>
      <vt:lpstr>https://kwh.9u1.net/Services/Department-of-Diagnostic-and-Interventional-Radiology.html </vt:lpstr>
      <vt:lpstr>https://kwh.9u1.net/Services/Department-of-Diagnostic-and-Interventional-Radiology.html </vt:lpstr>
      <vt:lpstr>https://kwh.9u1.net/Services/Anaesthesiology-Operating-Theatre-Services.html </vt:lpstr>
      <vt:lpstr>https://kwh.9u1.net/Services/Neurosurgery.html </vt:lpstr>
      <vt:lpstr>https://kwh.9u1.net/Services/Obstetrics-And-Gynaecology.html </vt:lpstr>
      <vt:lpstr>https://kwh.9u1.net/Services/Orthopaedics-And-Traumatology.html </vt:lpstr>
      <vt:lpstr>https://kwh.9u1.net/Services/Surgery.html </vt:lpstr>
      <vt:lpstr>https://kwh.9u1.net/Services/Surgery.html </vt:lpstr>
      <vt:lpstr>https://kwh.9u1.net/Services/Integrated-Chinese-Western-Medicine.html </vt:lpstr>
      <vt:lpstr>https://kwh.9u1.net/Services/Integrated-Chinese-Western-Medicine.html </vt:lpstr>
      <vt:lpstr>BINGO問題</vt:lpstr>
      <vt:lpstr>https://kwh.9u1.net/Our-Services.html 於手機版進入服務列表頁時, 因文字文度超出, 導致如下圖所示的異常 建議的解決方法是改為: 1) 以上圖下字形式處理, 但缺點是版面會變很長 2) 於手機版時直接移除不顯示圖片 </vt:lpstr>
      <vt:lpstr>有關無障礙的修改建議(https://www.digitalpolicy.gov.hk/en/our_work/digit al_government/digital_inclusion/accessibility/prom ulgating_resources/maahandbook/best_practices/m aa_best_practices_4-1.html  ), 請問句子是否可以直接套用建議聲明, 及聯絡電郵是否 kwh.enquiry@ha.org.hk   ?</vt:lpstr>
      <vt:lpstr>Google商家 https://support.google.com/business?sjid=4038118222477170983-AP#topic=4596754  https://www.google.com/business/faq/   https://support.google.com/business/answer/3039617?sjid=4038118222477170983-AP#zippy=%2Ccontact-number-issue   https://support.google.com/business/contact/gmb_3p_complaints?sjid=4038118222477170983-AP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Corrections Point for KWH Internet Revamp</dc:title>
  <dc:creator>Kari LEUNG, KCCIT AHM(DC)</dc:creator>
  <cp:lastModifiedBy>SAM SAM</cp:lastModifiedBy>
  <cp:revision>13</cp:revision>
  <dcterms:created xsi:type="dcterms:W3CDTF">2024-12-02T07:30:03Z</dcterms:created>
  <dcterms:modified xsi:type="dcterms:W3CDTF">2024-12-09T09:55:00Z</dcterms:modified>
</cp:coreProperties>
</file>